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7" r:id="rId3"/>
    <p:sldId id="268" r:id="rId4"/>
    <p:sldId id="269" r:id="rId5"/>
    <p:sldId id="270" r:id="rId6"/>
    <p:sldId id="271" r:id="rId7"/>
    <p:sldId id="272" r:id="rId8"/>
    <p:sldId id="273" r:id="rId9"/>
    <p:sldId id="262" r:id="rId10"/>
    <p:sldId id="264" r:id="rId11"/>
    <p:sldId id="263" r:id="rId12"/>
    <p:sldId id="266" r:id="rId13"/>
    <p:sldId id="274" r:id="rId14"/>
    <p:sldId id="277" r:id="rId15"/>
    <p:sldId id="257" r:id="rId16"/>
    <p:sldId id="258" r:id="rId17"/>
    <p:sldId id="259" r:id="rId18"/>
    <p:sldId id="260" r:id="rId19"/>
    <p:sldId id="261"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D96FEACD-3501-4F37-8583-613CDB49739D}" type="datetimeFigureOut">
              <a:rPr lang="ru-RU" smtClean="0"/>
              <a:pPr/>
              <a:t>06.04.2015</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52EEBC8F-063A-43BC-BF88-6DC7CD6EB31F}" type="slidenum">
              <a:rPr lang="ru-RU" smtClean="0"/>
              <a:pPr/>
              <a:t>‹#›</a:t>
            </a:fld>
            <a:endParaRPr lang="ru-RU"/>
          </a:p>
        </p:txBody>
      </p:sp>
    </p:spTree>
  </p:cSld>
  <p:clrMapOvr>
    <a:masterClrMapping/>
  </p:clrMapOvr>
  <p:transition>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96FEACD-3501-4F37-8583-613CDB49739D}" type="datetimeFigureOut">
              <a:rPr lang="ru-RU" smtClean="0"/>
              <a:pPr/>
              <a:t>06.04.2015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2EEBC8F-063A-43BC-BF88-6DC7CD6EB31F}" type="slidenum">
              <a:rPr lang="ru-RU" smtClean="0"/>
              <a:pPr/>
              <a:t>‹#›</a:t>
            </a:fld>
            <a:endParaRPr lang="ru-RU"/>
          </a:p>
        </p:txBody>
      </p:sp>
    </p:spTree>
  </p:cSld>
  <p:clrMapOvr>
    <a:masterClrMapping/>
  </p:clrMapOvr>
  <p:transition>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96FEACD-3501-4F37-8583-613CDB49739D}" type="datetimeFigureOut">
              <a:rPr lang="ru-RU" smtClean="0"/>
              <a:pPr/>
              <a:t>06.04.2015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2EEBC8F-063A-43BC-BF88-6DC7CD6EB31F}" type="slidenum">
              <a:rPr lang="ru-RU" smtClean="0"/>
              <a:pPr/>
              <a:t>‹#›</a:t>
            </a:fld>
            <a:endParaRPr lang="ru-RU"/>
          </a:p>
        </p:txBody>
      </p:sp>
    </p:spTree>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96FEACD-3501-4F37-8583-613CDB49739D}" type="datetimeFigureOut">
              <a:rPr lang="ru-RU" smtClean="0"/>
              <a:pPr/>
              <a:t>06.04.2015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2EEBC8F-063A-43BC-BF88-6DC7CD6EB31F}"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D96FEACD-3501-4F37-8583-613CDB49739D}" type="datetimeFigureOut">
              <a:rPr lang="ru-RU" smtClean="0"/>
              <a:pPr/>
              <a:t>06.04.2015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2EEBC8F-063A-43BC-BF88-6DC7CD6EB31F}"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96FEACD-3501-4F37-8583-613CDB49739D}" type="datetimeFigureOut">
              <a:rPr lang="ru-RU" smtClean="0"/>
              <a:pPr/>
              <a:t>06.04.2015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2EEBC8F-063A-43BC-BF88-6DC7CD6EB31F}"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D96FEACD-3501-4F37-8583-613CDB49739D}" type="datetimeFigureOut">
              <a:rPr lang="ru-RU" smtClean="0"/>
              <a:pPr/>
              <a:t>06.04.2015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52EEBC8F-063A-43BC-BF88-6DC7CD6EB31F}"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D96FEACD-3501-4F37-8583-613CDB49739D}" type="datetimeFigureOut">
              <a:rPr lang="ru-RU" smtClean="0"/>
              <a:pPr/>
              <a:t>06.04.2015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52EEBC8F-063A-43BC-BF88-6DC7CD6EB31F}"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D96FEACD-3501-4F37-8583-613CDB49739D}" type="datetimeFigureOut">
              <a:rPr lang="ru-RU" smtClean="0"/>
              <a:pPr/>
              <a:t>06.04.2015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52EEBC8F-063A-43BC-BF88-6DC7CD6EB31F}" type="slidenum">
              <a:rPr lang="ru-RU" smtClean="0"/>
              <a:pPr/>
              <a:t>‹#›</a:t>
            </a:fld>
            <a:endParaRPr lang="ru-RU"/>
          </a:p>
        </p:txBody>
      </p:sp>
    </p:spTree>
  </p:cSld>
  <p:clrMapOvr>
    <a:masterClrMapping/>
  </p:clrMapOvr>
  <p:transition>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D96FEACD-3501-4F37-8583-613CDB49739D}" type="datetimeFigureOut">
              <a:rPr lang="ru-RU" smtClean="0"/>
              <a:pPr/>
              <a:t>06.04.2015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2EEBC8F-063A-43BC-BF88-6DC7CD6EB31F}"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D96FEACD-3501-4F37-8583-613CDB49739D}" type="datetimeFigureOut">
              <a:rPr lang="ru-RU" smtClean="0"/>
              <a:pPr/>
              <a:t>06.04.2015</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52EEBC8F-063A-43BC-BF88-6DC7CD6EB31F}"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96FEACD-3501-4F37-8583-613CDB49739D}" type="datetimeFigureOut">
              <a:rPr lang="ru-RU" smtClean="0"/>
              <a:pPr/>
              <a:t>06.04.2015</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2EEBC8F-063A-43BC-BF88-6DC7CD6EB31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diamond/>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88641"/>
            <a:ext cx="7772400" cy="1872207"/>
          </a:xfrm>
        </p:spPr>
        <p:txBody>
          <a:bodyPr>
            <a:normAutofit/>
          </a:bodyPr>
          <a:lstStyle/>
          <a:p>
            <a:r>
              <a:rPr lang="ru-RU" sz="5400" i="1" u="sng" dirty="0" smtClean="0">
                <a:latin typeface="Times New Roman" pitchFamily="18" charset="0"/>
                <a:cs typeface="Times New Roman" pitchFamily="18" charset="0"/>
              </a:rPr>
              <a:t>«Безопасность детей.»</a:t>
            </a:r>
            <a:br>
              <a:rPr lang="ru-RU" sz="5400" i="1" u="sng" dirty="0" smtClean="0">
                <a:latin typeface="Times New Roman" pitchFamily="18" charset="0"/>
                <a:cs typeface="Times New Roman" pitchFamily="18" charset="0"/>
              </a:rPr>
            </a:br>
            <a:endParaRPr lang="ru-RU" sz="5400" i="1" u="sng"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685800" y="1412777"/>
            <a:ext cx="7772400" cy="576064"/>
          </a:xfrm>
        </p:spPr>
        <p:txBody>
          <a:bodyPr/>
          <a:lstStyle/>
          <a:p>
            <a:r>
              <a:rPr lang="ru-RU" dirty="0" smtClean="0">
                <a:latin typeface="Times New Roman" pitchFamily="18" charset="0"/>
                <a:cs typeface="Times New Roman" pitchFamily="18" charset="0"/>
              </a:rPr>
              <a:t>Единый родительский день.</a:t>
            </a:r>
            <a:endParaRPr lang="ru-RU" dirty="0">
              <a:latin typeface="Times New Roman" pitchFamily="18" charset="0"/>
              <a:cs typeface="Times New Roman" pitchFamily="18" charset="0"/>
            </a:endParaRPr>
          </a:p>
        </p:txBody>
      </p:sp>
      <p:pic>
        <p:nvPicPr>
          <p:cNvPr id="11266" name="Picture 2" descr="http://i.allday.ru/uploads/posts/1212310798__33.jpg"/>
          <p:cNvPicPr>
            <a:picLocks noChangeAspect="1" noChangeArrowheads="1"/>
          </p:cNvPicPr>
          <p:nvPr/>
        </p:nvPicPr>
        <p:blipFill>
          <a:blip r:embed="rId2" cstate="print"/>
          <a:srcRect/>
          <a:stretch>
            <a:fillRect/>
          </a:stretch>
        </p:blipFill>
        <p:spPr bwMode="auto">
          <a:xfrm rot="21250566">
            <a:off x="472771" y="2260738"/>
            <a:ext cx="3943431" cy="2582890"/>
          </a:xfrm>
          <a:prstGeom prst="rect">
            <a:avLst/>
          </a:prstGeom>
          <a:ln>
            <a:noFill/>
          </a:ln>
          <a:effectLst>
            <a:softEdge rad="112500"/>
          </a:effectLst>
        </p:spPr>
      </p:pic>
      <p:pic>
        <p:nvPicPr>
          <p:cNvPr id="11268" name="Picture 4" descr="http://potencial-zdorovia.com/wp-content/uploads/2012/02/5880651.jpg"/>
          <p:cNvPicPr>
            <a:picLocks noChangeAspect="1" noChangeArrowheads="1"/>
          </p:cNvPicPr>
          <p:nvPr/>
        </p:nvPicPr>
        <p:blipFill>
          <a:blip r:embed="rId3" cstate="print"/>
          <a:srcRect/>
          <a:stretch>
            <a:fillRect/>
          </a:stretch>
        </p:blipFill>
        <p:spPr bwMode="auto">
          <a:xfrm rot="872983">
            <a:off x="5168946" y="2523316"/>
            <a:ext cx="3527563" cy="2079596"/>
          </a:xfrm>
          <a:prstGeom prst="rect">
            <a:avLst/>
          </a:prstGeom>
          <a:ln>
            <a:noFill/>
          </a:ln>
          <a:effectLst>
            <a:softEdge rad="112500"/>
          </a:effectLst>
        </p:spPr>
      </p:pic>
    </p:spTree>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332656"/>
            <a:ext cx="8229600" cy="6336704"/>
          </a:xfrm>
        </p:spPr>
        <p:txBody>
          <a:bodyPr>
            <a:normAutofit/>
          </a:bodyPr>
          <a:lstStyle/>
          <a:p>
            <a:pPr>
              <a:buNone/>
            </a:pPr>
            <a:r>
              <a:rPr lang="ru-RU" sz="3200" dirty="0" smtClean="0">
                <a:latin typeface="Times New Roman" pitchFamily="18" charset="0"/>
                <a:cs typeface="Times New Roman" pitchFamily="18" charset="0"/>
              </a:rPr>
              <a:t>умышленное причинение тяжкого вреда здоровью (статья 111), умышленное причинение средней тяжести вреда здоровью (статья 112), похищение человека (статья 126), изнасилование (статья 131), 166), насильственные  действия сексуального характера (статья 132), кражу (статья 158), грабеж (статья 161), разбой (статья 162), вымогательство (статья 163), неправомерное завладение автомобилем или иным транспортным средством без цели хищения (статья 166</a:t>
            </a:r>
            <a:r>
              <a:rPr lang="ru-RU" sz="3200" dirty="0" smtClean="0"/>
              <a:t>).</a:t>
            </a:r>
            <a:endParaRPr lang="ru-RU" sz="3200" dirty="0"/>
          </a:p>
        </p:txBody>
      </p:sp>
      <p:sp>
        <p:nvSpPr>
          <p:cNvPr id="3" name="Заголовок 2"/>
          <p:cNvSpPr>
            <a:spLocks noGrp="1"/>
          </p:cNvSpPr>
          <p:nvPr>
            <p:ph type="title"/>
          </p:nvPr>
        </p:nvSpPr>
        <p:spPr>
          <a:xfrm flipV="1">
            <a:off x="457200" y="228919"/>
            <a:ext cx="8229600" cy="45719"/>
          </a:xfrm>
        </p:spPr>
        <p:txBody>
          <a:bodyPr>
            <a:normAutofit fontScale="90000"/>
          </a:bodyPr>
          <a:lstStyle/>
          <a:p>
            <a:endParaRPr lang="ru-RU" dirty="0"/>
          </a:p>
        </p:txBody>
      </p:sp>
    </p:spTree>
  </p:cSld>
  <p:clrMapOvr>
    <a:masterClrMapping/>
  </p:clrMapOvr>
  <p:transition>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88640"/>
            <a:ext cx="8229600" cy="6480720"/>
          </a:xfrm>
        </p:spPr>
        <p:txBody>
          <a:bodyPr>
            <a:normAutofit fontScale="85000" lnSpcReduction="20000"/>
          </a:bodyPr>
          <a:lstStyle/>
          <a:p>
            <a:r>
              <a:rPr lang="ru-RU" sz="3500" dirty="0" smtClean="0">
                <a:latin typeface="Times New Roman" pitchFamily="18" charset="0"/>
                <a:cs typeface="Times New Roman" pitchFamily="18" charset="0"/>
              </a:rPr>
              <a:t>Умышленные уничтожение или повреждение имущества при отягчающих обстоятельствах (часть вторая статьи 167), терроризм (статья 205), захват заложника (статья 206), заведомо ложное сообщение об акте терроризма (статья 207), хулиганство при отягчающих обстоятельствах (часть вторая статьи 213), вандализм (статья 214), хищение либо вымогательство оружия, боеприпасов, взрывчатых веществ и взрывных устройств (статья 226), хищение либо вымогательство наркотических средств или психотропных веществ (статья 229), приведение в негодность транспортных средств или путей сообщения (статья 267). </a:t>
            </a:r>
            <a:r>
              <a:rPr lang="ru-RU" sz="2800" dirty="0" smtClean="0"/>
              <a:t/>
            </a:r>
            <a:br>
              <a:rPr lang="ru-RU" sz="2800" dirty="0" smtClean="0"/>
            </a:br>
            <a:endParaRPr lang="ru-RU" dirty="0"/>
          </a:p>
        </p:txBody>
      </p:sp>
      <p:sp>
        <p:nvSpPr>
          <p:cNvPr id="3" name="Заголовок 2"/>
          <p:cNvSpPr>
            <a:spLocks noGrp="1"/>
          </p:cNvSpPr>
          <p:nvPr>
            <p:ph type="title"/>
          </p:nvPr>
        </p:nvSpPr>
        <p:spPr>
          <a:xfrm flipV="1">
            <a:off x="457200" y="188640"/>
            <a:ext cx="8229600" cy="85998"/>
          </a:xfrm>
        </p:spPr>
        <p:txBody>
          <a:bodyPr>
            <a:normAutofit fontScale="90000"/>
          </a:bodyPr>
          <a:lstStyle/>
          <a:p>
            <a:endParaRPr lang="ru-RU" dirty="0"/>
          </a:p>
        </p:txBody>
      </p:sp>
    </p:spTree>
  </p:cSld>
  <p:clrMapOvr>
    <a:masterClrMapping/>
  </p:clrMapOvr>
  <p:transition>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772816"/>
            <a:ext cx="8229600" cy="3960440"/>
          </a:xfrm>
        </p:spPr>
        <p:txBody>
          <a:bodyPr>
            <a:normAutofit fontScale="32500" lnSpcReduction="20000"/>
          </a:bodyPr>
          <a:lstStyle/>
          <a:p>
            <a:r>
              <a:rPr lang="ru-RU" sz="8600" dirty="0" smtClean="0">
                <a:latin typeface="Times New Roman" pitchFamily="18" charset="0"/>
                <a:cs typeface="Times New Roman" pitchFamily="18" charset="0"/>
              </a:rPr>
              <a:t>Статья 150. Вовлечение несовершеннолетнего в совершение преступления.</a:t>
            </a:r>
          </a:p>
          <a:p>
            <a:endParaRPr lang="ru-RU" sz="8600" dirty="0" smtClean="0">
              <a:latin typeface="Times New Roman" pitchFamily="18" charset="0"/>
              <a:cs typeface="Times New Roman" pitchFamily="18" charset="0"/>
            </a:endParaRPr>
          </a:p>
          <a:p>
            <a:endParaRPr lang="ru-RU" sz="8600" dirty="0" smtClean="0">
              <a:latin typeface="Times New Roman" pitchFamily="18" charset="0"/>
              <a:cs typeface="Times New Roman" pitchFamily="18" charset="0"/>
            </a:endParaRPr>
          </a:p>
          <a:p>
            <a:endParaRPr lang="ru-RU" sz="8600" dirty="0" smtClean="0">
              <a:latin typeface="Times New Roman" pitchFamily="18" charset="0"/>
              <a:cs typeface="Times New Roman" pitchFamily="18" charset="0"/>
            </a:endParaRPr>
          </a:p>
          <a:p>
            <a:endParaRPr lang="ru-RU" sz="8600" dirty="0" smtClean="0">
              <a:latin typeface="Times New Roman" pitchFamily="18" charset="0"/>
              <a:cs typeface="Times New Roman" pitchFamily="18" charset="0"/>
            </a:endParaRPr>
          </a:p>
          <a:p>
            <a:endParaRPr lang="ru-RU" sz="8600" dirty="0" smtClean="0">
              <a:latin typeface="Times New Roman" pitchFamily="18" charset="0"/>
              <a:cs typeface="Times New Roman" pitchFamily="18" charset="0"/>
            </a:endParaRPr>
          </a:p>
          <a:p>
            <a:r>
              <a:rPr lang="ru-RU" sz="8600" dirty="0" smtClean="0">
                <a:latin typeface="Times New Roman" pitchFamily="18" charset="0"/>
                <a:cs typeface="Times New Roman" pitchFamily="18" charset="0"/>
              </a:rPr>
              <a:t>Статья 151. Вовлечение несовершеннолетнего в совершение антиобщественных действий .</a:t>
            </a: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sp>
        <p:nvSpPr>
          <p:cNvPr id="3" name="Заголовок 2"/>
          <p:cNvSpPr>
            <a:spLocks noGrp="1"/>
          </p:cNvSpPr>
          <p:nvPr>
            <p:ph type="title"/>
          </p:nvPr>
        </p:nvSpPr>
        <p:spPr>
          <a:xfrm>
            <a:off x="457200" y="0"/>
            <a:ext cx="8229600" cy="1772816"/>
          </a:xfrm>
        </p:spPr>
        <p:txBody>
          <a:bodyPr>
            <a:normAutofit/>
          </a:bodyPr>
          <a:lstStyle/>
          <a:p>
            <a:pPr algn="ctr"/>
            <a:r>
              <a:rPr lang="ru-RU" sz="3600" i="1" u="sng" dirty="0" smtClean="0">
                <a:effectLst/>
                <a:latin typeface="Times New Roman" pitchFamily="18" charset="0"/>
                <a:cs typeface="Times New Roman" pitchFamily="18" charset="0"/>
              </a:rPr>
              <a:t>Уголовная ответственность за преступления в отношении несовершеннолетних (УК РФ)</a:t>
            </a:r>
            <a:endParaRPr lang="ru-RU" sz="3600" i="1" u="sng" dirty="0">
              <a:effectLst/>
              <a:latin typeface="Times New Roman" pitchFamily="18" charset="0"/>
              <a:cs typeface="Times New Roman" pitchFamily="18" charset="0"/>
            </a:endParaRPr>
          </a:p>
        </p:txBody>
      </p:sp>
      <p:pic>
        <p:nvPicPr>
          <p:cNvPr id="6146" name="Picture 2" descr="http://www.gtrksmol.ru/tt.php?h=225&amp;src=http://www.gtrksmol.ru/images/img_38923.jpg&amp;w=300"/>
          <p:cNvPicPr>
            <a:picLocks noChangeAspect="1" noChangeArrowheads="1"/>
          </p:cNvPicPr>
          <p:nvPr/>
        </p:nvPicPr>
        <p:blipFill>
          <a:blip r:embed="rId2" cstate="print"/>
          <a:srcRect/>
          <a:stretch>
            <a:fillRect/>
          </a:stretch>
        </p:blipFill>
        <p:spPr bwMode="auto">
          <a:xfrm>
            <a:off x="5364088" y="2132856"/>
            <a:ext cx="2857500" cy="2143125"/>
          </a:xfrm>
          <a:prstGeom prst="rect">
            <a:avLst/>
          </a:prstGeom>
          <a:ln>
            <a:noFill/>
          </a:ln>
          <a:effectLst>
            <a:softEdge rad="112500"/>
          </a:effectLst>
        </p:spPr>
      </p:pic>
    </p:spTree>
  </p:cSld>
  <p:clrMapOvr>
    <a:masterClrMapping/>
  </p:clrMapOvr>
  <p:transition>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60649"/>
            <a:ext cx="8229600" cy="4032448"/>
          </a:xfrm>
        </p:spPr>
        <p:txBody>
          <a:bodyPr/>
          <a:lstStyle/>
          <a:p>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Статья 151.1. Розничная продажа несовершеннолетним алкогольной продукции.</a:t>
            </a:r>
          </a:p>
          <a:p>
            <a:endParaRPr lang="ru-RU" sz="2800" dirty="0" smtClean="0">
              <a:latin typeface="Times New Roman" pitchFamily="18" charset="0"/>
              <a:cs typeface="Times New Roman" pitchFamily="18" charset="0"/>
            </a:endParaRPr>
          </a:p>
          <a:p>
            <a:pPr>
              <a:buNone/>
            </a:pPr>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Статья 156. Неисполнение обязанностей по воспитанию несовершеннолетнего</a:t>
            </a:r>
            <a:r>
              <a:rPr lang="ru-RU" sz="1400" dirty="0" smtClean="0">
                <a:latin typeface="Times New Roman" pitchFamily="18" charset="0"/>
                <a:cs typeface="Times New Roman" pitchFamily="18" charset="0"/>
              </a:rPr>
              <a:t> .</a:t>
            </a:r>
          </a:p>
          <a:p>
            <a:pPr>
              <a:buNone/>
            </a:pPr>
            <a:endParaRPr lang="ru-RU" dirty="0" smtClean="0"/>
          </a:p>
          <a:p>
            <a:pPr>
              <a:buNone/>
            </a:pPr>
            <a:endParaRPr lang="ru-RU" dirty="0"/>
          </a:p>
        </p:txBody>
      </p:sp>
      <p:sp>
        <p:nvSpPr>
          <p:cNvPr id="3" name="Заголовок 2"/>
          <p:cNvSpPr>
            <a:spLocks noGrp="1"/>
          </p:cNvSpPr>
          <p:nvPr>
            <p:ph type="title"/>
          </p:nvPr>
        </p:nvSpPr>
        <p:spPr>
          <a:xfrm>
            <a:off x="457200" y="274638"/>
            <a:ext cx="8229600" cy="58018"/>
          </a:xfrm>
        </p:spPr>
        <p:txBody>
          <a:bodyPr>
            <a:normAutofit fontScale="90000"/>
          </a:bodyPr>
          <a:lstStyle/>
          <a:p>
            <a:endParaRPr lang="ru-RU" dirty="0"/>
          </a:p>
        </p:txBody>
      </p:sp>
      <p:pic>
        <p:nvPicPr>
          <p:cNvPr id="31748" name="Picture 4" descr="http://severpost.ru/docs/upload/1399896831.jpg"/>
          <p:cNvPicPr>
            <a:picLocks noChangeAspect="1" noChangeArrowheads="1"/>
          </p:cNvPicPr>
          <p:nvPr/>
        </p:nvPicPr>
        <p:blipFill>
          <a:blip r:embed="rId2" cstate="print"/>
          <a:srcRect/>
          <a:stretch>
            <a:fillRect/>
          </a:stretch>
        </p:blipFill>
        <p:spPr bwMode="auto">
          <a:xfrm>
            <a:off x="5076056" y="4077072"/>
            <a:ext cx="3888432" cy="2581672"/>
          </a:xfrm>
          <a:prstGeom prst="rect">
            <a:avLst/>
          </a:prstGeom>
          <a:ln>
            <a:noFill/>
          </a:ln>
          <a:effectLst>
            <a:softEdge rad="112500"/>
          </a:effectLst>
        </p:spPr>
      </p:pic>
      <p:pic>
        <p:nvPicPr>
          <p:cNvPr id="31749" name="Picture 5" descr="C:\Documents and Settings\Admin\Мои документы\Мои рисунки\В гостевую\981151.53860.jpeg"/>
          <p:cNvPicPr>
            <a:picLocks noChangeAspect="1" noChangeArrowheads="1"/>
          </p:cNvPicPr>
          <p:nvPr/>
        </p:nvPicPr>
        <p:blipFill>
          <a:blip r:embed="rId3" cstate="print"/>
          <a:srcRect/>
          <a:stretch>
            <a:fillRect/>
          </a:stretch>
        </p:blipFill>
        <p:spPr bwMode="auto">
          <a:xfrm>
            <a:off x="1187624" y="4149080"/>
            <a:ext cx="3456384" cy="1975432"/>
          </a:xfrm>
          <a:prstGeom prst="rect">
            <a:avLst/>
          </a:prstGeom>
          <a:ln>
            <a:noFill/>
          </a:ln>
          <a:effectLst>
            <a:softEdge rad="112500"/>
          </a:effectLst>
        </p:spPr>
      </p:pic>
    </p:spTree>
  </p:cSld>
  <p:clrMapOvr>
    <a:masterClrMapping/>
  </p:clrMapOvr>
  <p:transition>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332656"/>
            <a:ext cx="8229600" cy="5674635"/>
          </a:xfrm>
        </p:spPr>
        <p:txBody>
          <a:bodyPr/>
          <a:lstStyle/>
          <a:p>
            <a:r>
              <a:rPr lang="ru-RU" dirty="0" smtClean="0">
                <a:latin typeface="Times New Roman" pitchFamily="18" charset="0"/>
                <a:cs typeface="Times New Roman" pitchFamily="18" charset="0"/>
              </a:rPr>
              <a:t>Преступления против половой неприкосновенности и половой свободы личности</a:t>
            </a:r>
          </a:p>
          <a:p>
            <a:pPr>
              <a:buNone/>
            </a:pPr>
            <a:endParaRPr lang="ru-RU" dirty="0"/>
          </a:p>
        </p:txBody>
      </p:sp>
      <p:sp>
        <p:nvSpPr>
          <p:cNvPr id="3" name="Заголовок 2"/>
          <p:cNvSpPr>
            <a:spLocks noGrp="1"/>
          </p:cNvSpPr>
          <p:nvPr>
            <p:ph type="title"/>
          </p:nvPr>
        </p:nvSpPr>
        <p:spPr>
          <a:xfrm flipV="1">
            <a:off x="457200" y="228919"/>
            <a:ext cx="8229600" cy="45719"/>
          </a:xfrm>
        </p:spPr>
        <p:txBody>
          <a:bodyPr>
            <a:normAutofit fontScale="90000"/>
          </a:bodyPr>
          <a:lstStyle/>
          <a:p>
            <a:endParaRPr lang="ru-RU" dirty="0"/>
          </a:p>
        </p:txBody>
      </p:sp>
      <p:pic>
        <p:nvPicPr>
          <p:cNvPr id="34818" name="Picture 2" descr="http://in-news.ru/images/stories/news-rasskazova/pedofil-2014.jpg"/>
          <p:cNvPicPr>
            <a:picLocks noChangeAspect="1" noChangeArrowheads="1"/>
          </p:cNvPicPr>
          <p:nvPr/>
        </p:nvPicPr>
        <p:blipFill>
          <a:blip r:embed="rId2" cstate="print"/>
          <a:srcRect/>
          <a:stretch>
            <a:fillRect/>
          </a:stretch>
        </p:blipFill>
        <p:spPr bwMode="auto">
          <a:xfrm>
            <a:off x="683568" y="1556792"/>
            <a:ext cx="3744416" cy="4130824"/>
          </a:xfrm>
          <a:prstGeom prst="rect">
            <a:avLst/>
          </a:prstGeom>
          <a:ln>
            <a:noFill/>
          </a:ln>
          <a:effectLst>
            <a:softEdge rad="112500"/>
          </a:effectLst>
        </p:spPr>
      </p:pic>
      <p:pic>
        <p:nvPicPr>
          <p:cNvPr id="34820" name="Picture 4" descr="http://122012.imgbb.ru/user/81/817456/1/a98d3363d93ce9ee130b6cf70dc5edac.jpg"/>
          <p:cNvPicPr>
            <a:picLocks noChangeAspect="1" noChangeArrowheads="1"/>
          </p:cNvPicPr>
          <p:nvPr/>
        </p:nvPicPr>
        <p:blipFill>
          <a:blip r:embed="rId3" cstate="print"/>
          <a:srcRect/>
          <a:stretch>
            <a:fillRect/>
          </a:stretch>
        </p:blipFill>
        <p:spPr bwMode="auto">
          <a:xfrm>
            <a:off x="4572000" y="1628800"/>
            <a:ext cx="4104456" cy="4838701"/>
          </a:xfrm>
          <a:prstGeom prst="rect">
            <a:avLst/>
          </a:prstGeom>
          <a:ln>
            <a:noFill/>
          </a:ln>
          <a:effectLst>
            <a:softEdge rad="112500"/>
          </a:effectLst>
        </p:spPr>
      </p:pic>
    </p:spTree>
  </p:cSld>
  <p:clrMapOvr>
    <a:masterClrMapping/>
  </p:clrMapOvr>
  <p:transition>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760640"/>
          </a:xfrm>
        </p:spPr>
        <p:txBody>
          <a:bodyPr>
            <a:noAutofit/>
          </a:bodyPr>
          <a:lstStyle/>
          <a:p>
            <a:r>
              <a:rPr lang="ru-RU" sz="3200" dirty="0" smtClean="0">
                <a:latin typeface="Times New Roman" pitchFamily="18" charset="0"/>
                <a:ea typeface="Arial Unicode MS" pitchFamily="34" charset="-128"/>
                <a:cs typeface="Times New Roman" pitchFamily="18" charset="0"/>
              </a:rPr>
              <a:t>Родители должны:</a:t>
            </a:r>
          </a:p>
          <a:p>
            <a:pPr algn="just"/>
            <a:r>
              <a:rPr lang="ru-RU" sz="3200" dirty="0" smtClean="0">
                <a:latin typeface="Times New Roman" pitchFamily="18" charset="0"/>
                <a:ea typeface="Arial Unicode MS" pitchFamily="34" charset="-128"/>
                <a:cs typeface="Times New Roman" pitchFamily="18" charset="0"/>
              </a:rPr>
              <a:t>Во-первых, не обижать ребёнка.</a:t>
            </a:r>
          </a:p>
          <a:p>
            <a:pPr algn="just"/>
            <a:r>
              <a:rPr lang="ru-RU" sz="3200" dirty="0" smtClean="0">
                <a:latin typeface="Times New Roman" pitchFamily="18" charset="0"/>
                <a:ea typeface="Arial Unicode MS" pitchFamily="34" charset="-128"/>
                <a:cs typeface="Times New Roman" pitchFamily="18" charset="0"/>
              </a:rPr>
              <a:t>Во-вторых, выслушивать его мнение и считаться с ним.</a:t>
            </a:r>
          </a:p>
          <a:p>
            <a:pPr algn="just">
              <a:buNone/>
            </a:pPr>
            <a:endParaRPr lang="ru-RU" sz="3200" dirty="0" smtClean="0">
              <a:latin typeface="Times New Roman" pitchFamily="18" charset="0"/>
              <a:ea typeface="Arial Unicode MS" pitchFamily="34" charset="-128"/>
              <a:cs typeface="Times New Roman" pitchFamily="18" charset="0"/>
            </a:endParaRPr>
          </a:p>
          <a:p>
            <a:pPr algn="just"/>
            <a:endParaRPr lang="ru-RU" sz="3200" dirty="0" smtClean="0">
              <a:latin typeface="Times New Roman" pitchFamily="18" charset="0"/>
              <a:ea typeface="Arial Unicode MS" pitchFamily="34" charset="-128"/>
              <a:cs typeface="Times New Roman" pitchFamily="18" charset="0"/>
            </a:endParaRPr>
          </a:p>
          <a:p>
            <a:pPr algn="just"/>
            <a:r>
              <a:rPr lang="ru-RU" sz="3200" dirty="0" smtClean="0">
                <a:latin typeface="Times New Roman" pitchFamily="18" charset="0"/>
                <a:ea typeface="Arial Unicode MS" pitchFamily="34" charset="-128"/>
                <a:cs typeface="Times New Roman" pitchFamily="18" charset="0"/>
              </a:rPr>
              <a:t>В-третьих, уметь прощать обиды и просить прощения у ребенка. Это самый сложный момент, но, в то же время, и самый важный, поскольку у детей обостренное чувство справедливости.</a:t>
            </a:r>
          </a:p>
        </p:txBody>
      </p:sp>
      <p:sp>
        <p:nvSpPr>
          <p:cNvPr id="2" name="Заголовок 1"/>
          <p:cNvSpPr>
            <a:spLocks noGrp="1"/>
          </p:cNvSpPr>
          <p:nvPr>
            <p:ph type="title"/>
          </p:nvPr>
        </p:nvSpPr>
        <p:spPr>
          <a:xfrm>
            <a:off x="457200" y="188640"/>
            <a:ext cx="8229600" cy="1152128"/>
          </a:xfrm>
        </p:spPr>
        <p:txBody>
          <a:bodyPr>
            <a:noAutofit/>
          </a:bodyPr>
          <a:lstStyle/>
          <a:p>
            <a:pPr algn="ctr"/>
            <a:r>
              <a:rPr lang="ru-RU" sz="3600" b="1" i="1" u="sng" cap="all" dirty="0" smtClean="0">
                <a:ln w="6350">
                  <a:noFill/>
                </a:ln>
                <a:solidFill>
                  <a:schemeClr val="accent3">
                    <a:lumMod val="50000"/>
                  </a:schemeClr>
                </a:solidFill>
                <a:effectLst/>
                <a:latin typeface="Times New Roman" pitchFamily="18" charset="0"/>
                <a:cs typeface="Times New Roman" pitchFamily="18" charset="0"/>
              </a:rPr>
              <a:t>Как воспитать толерантного человека?</a:t>
            </a:r>
            <a:r>
              <a:rPr lang="ru-RU" sz="3600" b="1" i="1" u="sng" dirty="0" smtClean="0">
                <a:solidFill>
                  <a:schemeClr val="accent3">
                    <a:lumMod val="50000"/>
                  </a:schemeClr>
                </a:solidFill>
                <a:effectLst/>
                <a:latin typeface="Times New Roman" pitchFamily="18" charset="0"/>
                <a:cs typeface="Times New Roman" pitchFamily="18" charset="0"/>
              </a:rPr>
              <a:t/>
            </a:r>
            <a:br>
              <a:rPr lang="ru-RU" sz="3600" b="1" i="1" u="sng" dirty="0" smtClean="0">
                <a:solidFill>
                  <a:schemeClr val="accent3">
                    <a:lumMod val="50000"/>
                  </a:schemeClr>
                </a:solidFill>
                <a:effectLst/>
                <a:latin typeface="Times New Roman" pitchFamily="18" charset="0"/>
                <a:cs typeface="Times New Roman" pitchFamily="18" charset="0"/>
              </a:rPr>
            </a:br>
            <a:endParaRPr lang="ru-RU" sz="3600" i="1" dirty="0">
              <a:solidFill>
                <a:schemeClr val="accent3">
                  <a:lumMod val="50000"/>
                </a:schemeClr>
              </a:solidFill>
              <a:effectLst/>
              <a:latin typeface="Times New Roman" pitchFamily="18" charset="0"/>
              <a:cs typeface="Times New Roman" pitchFamily="18" charset="0"/>
            </a:endParaRPr>
          </a:p>
        </p:txBody>
      </p:sp>
      <p:pic>
        <p:nvPicPr>
          <p:cNvPr id="5122" name="Picture 2" descr="http://gorn.me/wp-content/uploads/2014/04/prichiny-autizma-u-detej_3.jpg"/>
          <p:cNvPicPr>
            <a:picLocks noChangeAspect="1" noChangeArrowheads="1"/>
          </p:cNvPicPr>
          <p:nvPr/>
        </p:nvPicPr>
        <p:blipFill>
          <a:blip r:embed="rId2" cstate="print"/>
          <a:srcRect/>
          <a:stretch>
            <a:fillRect/>
          </a:stretch>
        </p:blipFill>
        <p:spPr bwMode="auto">
          <a:xfrm>
            <a:off x="4283968" y="2564904"/>
            <a:ext cx="3960440" cy="1533550"/>
          </a:xfrm>
          <a:prstGeom prst="rect">
            <a:avLst/>
          </a:prstGeom>
          <a:ln>
            <a:noFill/>
          </a:ln>
          <a:effectLst>
            <a:softEdge rad="112500"/>
          </a:effectLst>
        </p:spPr>
      </p:pic>
    </p:spTree>
  </p:cSld>
  <p:clrMapOvr>
    <a:masterClrMapping/>
  </p:clrMapOvr>
  <p:transition>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8640"/>
            <a:ext cx="8229600" cy="6480720"/>
          </a:xfrm>
        </p:spPr>
        <p:txBody>
          <a:bodyPr>
            <a:normAutofit/>
          </a:bodyPr>
          <a:lstStyle/>
          <a:p>
            <a:pPr algn="just"/>
            <a:r>
              <a:rPr lang="ru-RU" dirty="0" smtClean="0">
                <a:latin typeface="Times New Roman" pitchFamily="18" charset="0"/>
                <a:ea typeface="Arial Unicode MS" pitchFamily="34" charset="-128"/>
                <a:cs typeface="Times New Roman" pitchFamily="18" charset="0"/>
              </a:rPr>
              <a:t>В-четвертых, уметь договариваться без ссор и разрушительных конфликтов. Под словосочетанием «разрушительный конфликт» подразумевается противостояние, которое наносит «противнику» ущерб, моральный или физический. Разумеется, что в повседневной жизни невозможно избежать противоречий интересов, желаний и мнений. Задача</a:t>
            </a:r>
            <a:endParaRPr lang="ru-RU" dirty="0" smtClean="0">
              <a:latin typeface="Times New Roman" pitchFamily="18" charset="0"/>
              <a:cs typeface="Times New Roman" pitchFamily="18" charset="0"/>
            </a:endParaRPr>
          </a:p>
          <a:p>
            <a:r>
              <a:rPr lang="ru-RU" dirty="0" smtClean="0">
                <a:latin typeface="Times New Roman" pitchFamily="18" charset="0"/>
                <a:ea typeface="Arial Unicode MS" pitchFamily="34" charset="-128"/>
                <a:cs typeface="Times New Roman" pitchFamily="18" charset="0"/>
              </a:rPr>
              <a:t>– обратить конфликт в конструктивный, вызвав ребенка к разговору о возникших противоречиях и к совместному принятию компромиссных решений.</a:t>
            </a:r>
          </a:p>
          <a:p>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a:xfrm flipV="1">
            <a:off x="457200" y="188640"/>
            <a:ext cx="8229600" cy="85998"/>
          </a:xfrm>
        </p:spPr>
        <p:txBody>
          <a:bodyPr>
            <a:normAutofit fontScale="90000"/>
          </a:bodyPr>
          <a:lstStyle/>
          <a:p>
            <a:endParaRPr lang="ru-RU" dirty="0"/>
          </a:p>
        </p:txBody>
      </p:sp>
      <p:pic>
        <p:nvPicPr>
          <p:cNvPr id="4098" name="Picture 2" descr="http://21region.org/uploads/posts/2011-07/1309505361_father_and_child_33.jpg"/>
          <p:cNvPicPr>
            <a:picLocks noChangeAspect="1" noChangeArrowheads="1"/>
          </p:cNvPicPr>
          <p:nvPr/>
        </p:nvPicPr>
        <p:blipFill>
          <a:blip r:embed="rId2" cstate="print"/>
          <a:srcRect/>
          <a:stretch>
            <a:fillRect/>
          </a:stretch>
        </p:blipFill>
        <p:spPr bwMode="auto">
          <a:xfrm>
            <a:off x="3563888" y="4653136"/>
            <a:ext cx="4968552" cy="1872208"/>
          </a:xfrm>
          <a:prstGeom prst="rect">
            <a:avLst/>
          </a:prstGeom>
          <a:ln>
            <a:noFill/>
          </a:ln>
          <a:effectLst>
            <a:softEdge rad="112500"/>
          </a:effectLst>
        </p:spPr>
      </p:pic>
    </p:spTree>
  </p:cSld>
  <p:clrMapOvr>
    <a:masterClrMapping/>
  </p:clrMapOvr>
  <p:transition>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5865515"/>
          </a:xfrm>
        </p:spPr>
        <p:txBody>
          <a:bodyPr/>
          <a:lstStyle/>
          <a:p>
            <a:pPr algn="just"/>
            <a:r>
              <a:rPr lang="ru-RU" dirty="0" smtClean="0">
                <a:latin typeface="Times New Roman" pitchFamily="18" charset="0"/>
                <a:ea typeface="Arial Unicode MS" pitchFamily="34" charset="-128"/>
                <a:cs typeface="Times New Roman" pitchFamily="18" charset="0"/>
              </a:rPr>
              <a:t>В-пятых, нельзя унижать достоинство ребенка – игнорировать его, проявлять неуважение к его увлечениям и т.п.</a:t>
            </a:r>
          </a:p>
          <a:p>
            <a:pPr algn="just"/>
            <a:r>
              <a:rPr lang="ru-RU" dirty="0" smtClean="0">
                <a:latin typeface="Times New Roman" pitchFamily="18" charset="0"/>
                <a:ea typeface="Arial Unicode MS" pitchFamily="34" charset="-128"/>
                <a:cs typeface="Times New Roman" pitchFamily="18" charset="0"/>
              </a:rPr>
              <a:t>В-шестых, не стоит заставлять ребенка с помощью силы делать то, что хочется вам.</a:t>
            </a:r>
            <a:endParaRPr lang="ru-RU" dirty="0" smtClean="0">
              <a:latin typeface="Times New Roman" pitchFamily="18" charset="0"/>
              <a:cs typeface="Times New Roman" pitchFamily="18" charset="0"/>
            </a:endParaRPr>
          </a:p>
          <a:p>
            <a:endParaRPr lang="ru-RU" dirty="0"/>
          </a:p>
        </p:txBody>
      </p:sp>
      <p:sp>
        <p:nvSpPr>
          <p:cNvPr id="2" name="Заголовок 1"/>
          <p:cNvSpPr>
            <a:spLocks noGrp="1"/>
          </p:cNvSpPr>
          <p:nvPr>
            <p:ph type="title"/>
          </p:nvPr>
        </p:nvSpPr>
        <p:spPr>
          <a:xfrm flipV="1">
            <a:off x="457200" y="228919"/>
            <a:ext cx="8229600" cy="45719"/>
          </a:xfrm>
        </p:spPr>
        <p:txBody>
          <a:bodyPr>
            <a:normAutofit fontScale="90000"/>
          </a:bodyPr>
          <a:lstStyle/>
          <a:p>
            <a:endParaRPr lang="ru-RU" dirty="0"/>
          </a:p>
        </p:txBody>
      </p:sp>
      <p:pic>
        <p:nvPicPr>
          <p:cNvPr id="3074" name="Picture 2" descr="http://fakty.ua/photos/article/16/48/164898w200zc0.jpg"/>
          <p:cNvPicPr>
            <a:picLocks noChangeAspect="1" noChangeArrowheads="1"/>
          </p:cNvPicPr>
          <p:nvPr/>
        </p:nvPicPr>
        <p:blipFill>
          <a:blip r:embed="rId2" cstate="print"/>
          <a:srcRect/>
          <a:stretch>
            <a:fillRect/>
          </a:stretch>
        </p:blipFill>
        <p:spPr bwMode="auto">
          <a:xfrm>
            <a:off x="395536" y="2564904"/>
            <a:ext cx="2448272" cy="2304256"/>
          </a:xfrm>
          <a:prstGeom prst="rect">
            <a:avLst/>
          </a:prstGeom>
          <a:noFill/>
        </p:spPr>
      </p:pic>
      <p:pic>
        <p:nvPicPr>
          <p:cNvPr id="3076" name="Picture 4" descr="http://zabort.ru/uploads/images/00/60/57/2011/06/29/df5747a5ce.jpg"/>
          <p:cNvPicPr>
            <a:picLocks noChangeAspect="1" noChangeArrowheads="1"/>
          </p:cNvPicPr>
          <p:nvPr/>
        </p:nvPicPr>
        <p:blipFill>
          <a:blip r:embed="rId3" cstate="print"/>
          <a:srcRect/>
          <a:stretch>
            <a:fillRect/>
          </a:stretch>
        </p:blipFill>
        <p:spPr bwMode="auto">
          <a:xfrm>
            <a:off x="3707904" y="2708920"/>
            <a:ext cx="5184576" cy="3633615"/>
          </a:xfrm>
          <a:prstGeom prst="rect">
            <a:avLst/>
          </a:prstGeom>
          <a:ln>
            <a:noFill/>
          </a:ln>
          <a:effectLst>
            <a:softEdge rad="112500"/>
          </a:effectLst>
        </p:spPr>
      </p:pic>
    </p:spTree>
  </p:cSld>
  <p:clrMapOvr>
    <a:masterClrMapping/>
  </p:clrMapOvr>
  <p:transition>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616624"/>
          </a:xfrm>
        </p:spPr>
        <p:txBody>
          <a:bodyPr>
            <a:noAutofit/>
          </a:bodyPr>
          <a:lstStyle/>
          <a:p>
            <a:pPr fontAlgn="auto">
              <a:spcAft>
                <a:spcPts val="0"/>
              </a:spcAft>
              <a:buClr>
                <a:schemeClr val="tx1">
                  <a:shade val="95000"/>
                </a:schemeClr>
              </a:buClr>
              <a:buFont typeface="Wingdings 2"/>
              <a:buNone/>
              <a:defRPr/>
            </a:pPr>
            <a:r>
              <a:rPr lang="ru-RU" dirty="0">
                <a:latin typeface="Times New Roman" pitchFamily="18" charset="0"/>
                <a:ea typeface="Arial Unicode MS" pitchFamily="34" charset="-128"/>
                <a:cs typeface="Times New Roman" pitchFamily="18" charset="0"/>
              </a:rPr>
              <a:t>Если ребенка постоянно критиковать, он учится </a:t>
            </a:r>
            <a:r>
              <a:rPr lang="ru-RU" b="1" dirty="0" smtClean="0">
                <a:solidFill>
                  <a:srgbClr val="C00000"/>
                </a:solidFill>
                <a:latin typeface="Times New Roman" pitchFamily="18" charset="0"/>
                <a:ea typeface="Arial Unicode MS" pitchFamily="34" charset="-128"/>
                <a:cs typeface="Times New Roman" pitchFamily="18" charset="0"/>
              </a:rPr>
              <a:t>ненавидеть</a:t>
            </a:r>
            <a:r>
              <a:rPr lang="ru-RU" b="1" dirty="0">
                <a:latin typeface="Times New Roman" pitchFamily="18" charset="0"/>
                <a:ea typeface="Arial Unicode MS" pitchFamily="34" charset="-128"/>
                <a:cs typeface="Times New Roman" pitchFamily="18" charset="0"/>
              </a:rPr>
              <a:t>.</a:t>
            </a:r>
          </a:p>
          <a:p>
            <a:pPr fontAlgn="auto">
              <a:spcAft>
                <a:spcPts val="0"/>
              </a:spcAft>
              <a:buClr>
                <a:schemeClr val="tx1">
                  <a:shade val="95000"/>
                </a:schemeClr>
              </a:buClr>
              <a:buFont typeface="Wingdings 2"/>
              <a:buNone/>
              <a:defRPr/>
            </a:pPr>
            <a:r>
              <a:rPr lang="ru-RU" dirty="0">
                <a:latin typeface="Times New Roman" pitchFamily="18" charset="0"/>
                <a:ea typeface="Arial Unicode MS" pitchFamily="34" charset="-128"/>
                <a:cs typeface="Times New Roman" pitchFamily="18" charset="0"/>
              </a:rPr>
              <a:t>Если ребенок живет во вражде, он учится </a:t>
            </a:r>
          </a:p>
          <a:p>
            <a:pPr fontAlgn="auto">
              <a:spcAft>
                <a:spcPts val="0"/>
              </a:spcAft>
              <a:buClr>
                <a:schemeClr val="tx1">
                  <a:shade val="95000"/>
                </a:schemeClr>
              </a:buClr>
              <a:buFont typeface="Wingdings 2"/>
              <a:buNone/>
              <a:defRPr/>
            </a:pPr>
            <a:r>
              <a:rPr lang="ru-RU" b="1" dirty="0">
                <a:solidFill>
                  <a:srgbClr val="C00000"/>
                </a:solidFill>
                <a:latin typeface="Times New Roman" pitchFamily="18" charset="0"/>
                <a:ea typeface="Arial Unicode MS" pitchFamily="34" charset="-128"/>
                <a:cs typeface="Times New Roman" pitchFamily="18" charset="0"/>
              </a:rPr>
              <a:t>агрессивности</a:t>
            </a:r>
            <a:r>
              <a:rPr lang="ru-RU" b="1" dirty="0" smtClean="0">
                <a:latin typeface="Times New Roman" pitchFamily="18" charset="0"/>
                <a:ea typeface="Arial Unicode MS" pitchFamily="34" charset="-128"/>
                <a:cs typeface="Times New Roman" pitchFamily="18" charset="0"/>
              </a:rPr>
              <a:t>. </a:t>
            </a:r>
          </a:p>
          <a:p>
            <a:pPr fontAlgn="auto">
              <a:spcAft>
                <a:spcPts val="0"/>
              </a:spcAft>
              <a:buClr>
                <a:schemeClr val="tx1">
                  <a:shade val="95000"/>
                </a:schemeClr>
              </a:buClr>
              <a:buFont typeface="Wingdings 2"/>
              <a:buNone/>
              <a:defRPr/>
            </a:pPr>
            <a:endParaRPr lang="ru-RU" b="1" dirty="0" smtClean="0">
              <a:latin typeface="Times New Roman" pitchFamily="18" charset="0"/>
              <a:ea typeface="Arial Unicode MS" pitchFamily="34" charset="-128"/>
              <a:cs typeface="Times New Roman" pitchFamily="18" charset="0"/>
            </a:endParaRPr>
          </a:p>
          <a:p>
            <a:pPr fontAlgn="auto">
              <a:spcAft>
                <a:spcPts val="0"/>
              </a:spcAft>
              <a:buClr>
                <a:schemeClr val="tx1">
                  <a:shade val="95000"/>
                </a:schemeClr>
              </a:buClr>
              <a:buFont typeface="Wingdings 2"/>
              <a:buNone/>
              <a:defRPr/>
            </a:pPr>
            <a:r>
              <a:rPr lang="ru-RU" dirty="0" smtClean="0">
                <a:latin typeface="Times New Roman" pitchFamily="18" charset="0"/>
                <a:ea typeface="Arial Unicode MS" pitchFamily="34" charset="-128"/>
                <a:cs typeface="Times New Roman" pitchFamily="18" charset="0"/>
              </a:rPr>
              <a:t>Если </a:t>
            </a:r>
            <a:r>
              <a:rPr lang="ru-RU" dirty="0">
                <a:latin typeface="Times New Roman" pitchFamily="18" charset="0"/>
                <a:ea typeface="Arial Unicode MS" pitchFamily="34" charset="-128"/>
                <a:cs typeface="Times New Roman" pitchFamily="18" charset="0"/>
              </a:rPr>
              <a:t>ребенка высмеивают, он становится </a:t>
            </a:r>
          </a:p>
          <a:p>
            <a:pPr fontAlgn="auto">
              <a:spcAft>
                <a:spcPts val="0"/>
              </a:spcAft>
              <a:buClr>
                <a:schemeClr val="tx1">
                  <a:shade val="95000"/>
                </a:schemeClr>
              </a:buClr>
              <a:buFont typeface="Wingdings 2"/>
              <a:buNone/>
              <a:defRPr/>
            </a:pPr>
            <a:r>
              <a:rPr lang="ru-RU" b="1" dirty="0">
                <a:solidFill>
                  <a:srgbClr val="C00000"/>
                </a:solidFill>
                <a:latin typeface="Times New Roman" pitchFamily="18" charset="0"/>
                <a:ea typeface="Arial Unicode MS" pitchFamily="34" charset="-128"/>
                <a:cs typeface="Times New Roman" pitchFamily="18" charset="0"/>
              </a:rPr>
              <a:t>замкнутым</a:t>
            </a:r>
            <a:r>
              <a:rPr lang="ru-RU" b="1" dirty="0">
                <a:latin typeface="Times New Roman" pitchFamily="18" charset="0"/>
                <a:ea typeface="Arial Unicode MS" pitchFamily="34" charset="-128"/>
                <a:cs typeface="Times New Roman" pitchFamily="18" charset="0"/>
              </a:rPr>
              <a:t>.</a:t>
            </a:r>
          </a:p>
          <a:p>
            <a:pPr fontAlgn="auto">
              <a:spcAft>
                <a:spcPts val="0"/>
              </a:spcAft>
              <a:buClr>
                <a:schemeClr val="tx1">
                  <a:shade val="95000"/>
                </a:schemeClr>
              </a:buClr>
              <a:buFont typeface="Wingdings 2"/>
              <a:buNone/>
              <a:defRPr/>
            </a:pPr>
            <a:r>
              <a:rPr lang="ru-RU" dirty="0">
                <a:latin typeface="Times New Roman" pitchFamily="18" charset="0"/>
                <a:ea typeface="Arial Unicode MS" pitchFamily="34" charset="-128"/>
                <a:cs typeface="Times New Roman" pitchFamily="18" charset="0"/>
              </a:rPr>
              <a:t>Если ребенок растет в упреках, он учится жить </a:t>
            </a:r>
            <a:r>
              <a:rPr lang="ru-RU" b="1" dirty="0" smtClean="0">
                <a:solidFill>
                  <a:srgbClr val="C00000"/>
                </a:solidFill>
                <a:latin typeface="Times New Roman" pitchFamily="18" charset="0"/>
                <a:ea typeface="Arial Unicode MS" pitchFamily="34" charset="-128"/>
                <a:cs typeface="Times New Roman" pitchFamily="18" charset="0"/>
              </a:rPr>
              <a:t>с </a:t>
            </a:r>
            <a:r>
              <a:rPr lang="ru-RU" b="1" dirty="0">
                <a:solidFill>
                  <a:srgbClr val="C00000"/>
                </a:solidFill>
                <a:latin typeface="Times New Roman" pitchFamily="18" charset="0"/>
                <a:ea typeface="Arial Unicode MS" pitchFamily="34" charset="-128"/>
                <a:cs typeface="Times New Roman" pitchFamily="18" charset="0"/>
              </a:rPr>
              <a:t>чувством вины</a:t>
            </a:r>
            <a:r>
              <a:rPr lang="ru-RU" b="1" dirty="0">
                <a:latin typeface="Times New Roman" pitchFamily="18" charset="0"/>
                <a:ea typeface="Arial Unicode MS" pitchFamily="34" charset="-128"/>
                <a:cs typeface="Times New Roman" pitchFamily="18" charset="0"/>
              </a:rPr>
              <a:t>.</a:t>
            </a:r>
          </a:p>
          <a:p>
            <a:pPr fontAlgn="auto">
              <a:spcAft>
                <a:spcPts val="0"/>
              </a:spcAft>
              <a:buClr>
                <a:schemeClr val="tx1">
                  <a:shade val="95000"/>
                </a:schemeClr>
              </a:buClr>
              <a:buFont typeface="Wingdings 2"/>
              <a:buNone/>
              <a:defRPr/>
            </a:pPr>
            <a:r>
              <a:rPr lang="ru-RU" dirty="0">
                <a:latin typeface="Times New Roman" pitchFamily="18" charset="0"/>
                <a:ea typeface="Arial Unicode MS" pitchFamily="34" charset="-128"/>
                <a:cs typeface="Times New Roman" pitchFamily="18" charset="0"/>
              </a:rPr>
              <a:t>Если ребенок растет в терпимости, он учится </a:t>
            </a:r>
          </a:p>
          <a:p>
            <a:pPr fontAlgn="auto">
              <a:spcAft>
                <a:spcPts val="0"/>
              </a:spcAft>
              <a:buClr>
                <a:schemeClr val="tx1">
                  <a:shade val="95000"/>
                </a:schemeClr>
              </a:buClr>
              <a:buFont typeface="Wingdings 2"/>
              <a:buNone/>
              <a:defRPr/>
            </a:pPr>
            <a:r>
              <a:rPr lang="ru-RU" b="1" dirty="0">
                <a:solidFill>
                  <a:srgbClr val="C00000"/>
                </a:solidFill>
                <a:latin typeface="Times New Roman" pitchFamily="18" charset="0"/>
                <a:ea typeface="Arial Unicode MS" pitchFamily="34" charset="-128"/>
                <a:cs typeface="Times New Roman" pitchFamily="18" charset="0"/>
              </a:rPr>
              <a:t>принимать других</a:t>
            </a:r>
            <a:r>
              <a:rPr lang="ru-RU" b="1" dirty="0">
                <a:latin typeface="Times New Roman" pitchFamily="18" charset="0"/>
                <a:ea typeface="Arial Unicode MS" pitchFamily="34" charset="-128"/>
                <a:cs typeface="Times New Roman" pitchFamily="18" charset="0"/>
              </a:rPr>
              <a:t>.</a:t>
            </a:r>
          </a:p>
          <a:p>
            <a:endParaRPr lang="ru-RU" dirty="0"/>
          </a:p>
        </p:txBody>
      </p:sp>
      <p:sp>
        <p:nvSpPr>
          <p:cNvPr id="2" name="Заголовок 1"/>
          <p:cNvSpPr>
            <a:spLocks noGrp="1"/>
          </p:cNvSpPr>
          <p:nvPr>
            <p:ph type="title"/>
          </p:nvPr>
        </p:nvSpPr>
        <p:spPr>
          <a:xfrm>
            <a:off x="457200" y="274638"/>
            <a:ext cx="8229600" cy="562074"/>
          </a:xfrm>
        </p:spPr>
        <p:txBody>
          <a:bodyPr>
            <a:normAutofit fontScale="90000"/>
          </a:bodyPr>
          <a:lstStyle/>
          <a:p>
            <a:pPr algn="ctr"/>
            <a:r>
              <a:rPr lang="en-US" b="1" u="sng" dirty="0" smtClean="0">
                <a:solidFill>
                  <a:srgbClr val="92D050"/>
                </a:solidFill>
                <a:latin typeface="Arial Unicode MS" pitchFamily="34" charset="-128"/>
                <a:ea typeface="Arial Unicode MS" pitchFamily="34" charset="-128"/>
                <a:cs typeface="Arial Unicode MS" pitchFamily="34" charset="-128"/>
              </a:rPr>
              <a:t> </a:t>
            </a:r>
            <a:r>
              <a:rPr lang="ru-RU" sz="4000" b="1" i="1" u="sng" dirty="0" smtClean="0">
                <a:solidFill>
                  <a:schemeClr val="accent3">
                    <a:lumMod val="50000"/>
                  </a:schemeClr>
                </a:solidFill>
                <a:effectLst/>
                <a:latin typeface="Times New Roman" pitchFamily="18" charset="0"/>
                <a:ea typeface="Arial Unicode MS" pitchFamily="34" charset="-128"/>
                <a:cs typeface="Times New Roman" pitchFamily="18" charset="0"/>
              </a:rPr>
              <a:t>Правила воспитания.</a:t>
            </a:r>
            <a:endParaRPr lang="ru-RU" sz="4000" i="1" dirty="0">
              <a:solidFill>
                <a:schemeClr val="accent3">
                  <a:lumMod val="50000"/>
                </a:schemeClr>
              </a:solidFill>
              <a:effectLst/>
              <a:latin typeface="Times New Roman" pitchFamily="18" charset="0"/>
              <a:cs typeface="Times New Roman" pitchFamily="18" charset="0"/>
            </a:endParaRPr>
          </a:p>
        </p:txBody>
      </p:sp>
      <p:pic>
        <p:nvPicPr>
          <p:cNvPr id="5" name="Picture 1" descr="C:\Documents and Settings\Admin\Мои документы\Мои рисунки\В гостевую\1327492065_3b65b5e78a3903d56a067dcd78687a94_big.jpg"/>
          <p:cNvPicPr>
            <a:picLocks noChangeAspect="1" noChangeArrowheads="1"/>
          </p:cNvPicPr>
          <p:nvPr/>
        </p:nvPicPr>
        <p:blipFill>
          <a:blip r:embed="rId2" cstate="print"/>
          <a:srcRect/>
          <a:stretch>
            <a:fillRect/>
          </a:stretch>
        </p:blipFill>
        <p:spPr bwMode="auto">
          <a:xfrm>
            <a:off x="6804248" y="2132856"/>
            <a:ext cx="1872208" cy="1584176"/>
          </a:xfrm>
          <a:prstGeom prst="rect">
            <a:avLst/>
          </a:prstGeom>
          <a:noFill/>
        </p:spPr>
      </p:pic>
    </p:spTree>
  </p:cSld>
  <p:clrMapOvr>
    <a:masterClrMapping/>
  </p:clrMapOvr>
  <p:transition>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9"/>
            <a:ext cx="8229600" cy="3960440"/>
          </a:xfrm>
        </p:spPr>
        <p:txBody>
          <a:bodyPr>
            <a:normAutofit/>
          </a:bodyPr>
          <a:lstStyle/>
          <a:p>
            <a:pPr algn="just" fontAlgn="auto">
              <a:spcAft>
                <a:spcPts val="0"/>
              </a:spcAft>
              <a:buClr>
                <a:schemeClr val="tx1">
                  <a:shade val="95000"/>
                </a:schemeClr>
              </a:buClr>
              <a:buFont typeface="Wingdings 2"/>
              <a:buNone/>
              <a:defRPr/>
            </a:pPr>
            <a:r>
              <a:rPr lang="ru-RU" dirty="0">
                <a:latin typeface="Times New Roman" pitchFamily="18" charset="0"/>
                <a:ea typeface="Arial Unicode MS" pitchFamily="34" charset="-128"/>
                <a:cs typeface="Times New Roman" pitchFamily="18" charset="0"/>
              </a:rPr>
              <a:t>Если ребенок растет в честности, он учится </a:t>
            </a:r>
          </a:p>
          <a:p>
            <a:pPr algn="just" fontAlgn="auto">
              <a:spcAft>
                <a:spcPts val="0"/>
              </a:spcAft>
              <a:buClr>
                <a:schemeClr val="tx1">
                  <a:shade val="95000"/>
                </a:schemeClr>
              </a:buClr>
              <a:buFont typeface="Wingdings 2"/>
              <a:buNone/>
              <a:defRPr/>
            </a:pPr>
            <a:r>
              <a:rPr lang="ru-RU" b="1" dirty="0">
                <a:solidFill>
                  <a:srgbClr val="C00000"/>
                </a:solidFill>
                <a:latin typeface="Times New Roman" pitchFamily="18" charset="0"/>
                <a:ea typeface="Arial Unicode MS" pitchFamily="34" charset="-128"/>
                <a:cs typeface="Times New Roman" pitchFamily="18" charset="0"/>
              </a:rPr>
              <a:t>быть справедливым</a:t>
            </a:r>
            <a:r>
              <a:rPr lang="ru-RU" b="1" dirty="0">
                <a:latin typeface="Times New Roman" pitchFamily="18" charset="0"/>
                <a:ea typeface="Arial Unicode MS" pitchFamily="34" charset="-128"/>
                <a:cs typeface="Times New Roman" pitchFamily="18" charset="0"/>
              </a:rPr>
              <a:t>.</a:t>
            </a:r>
          </a:p>
          <a:p>
            <a:pPr algn="just" fontAlgn="auto">
              <a:spcAft>
                <a:spcPts val="0"/>
              </a:spcAft>
              <a:buClr>
                <a:schemeClr val="tx1">
                  <a:shade val="95000"/>
                </a:schemeClr>
              </a:buClr>
              <a:buFont typeface="Wingdings 2"/>
              <a:buNone/>
              <a:defRPr/>
            </a:pPr>
            <a:r>
              <a:rPr lang="ru-RU" dirty="0">
                <a:latin typeface="Times New Roman" pitchFamily="18" charset="0"/>
                <a:ea typeface="Arial Unicode MS" pitchFamily="34" charset="-128"/>
                <a:cs typeface="Times New Roman" pitchFamily="18" charset="0"/>
              </a:rPr>
              <a:t>Если ребенок растет в безопасности, </a:t>
            </a:r>
            <a:r>
              <a:rPr lang="ru-RU" dirty="0" smtClean="0">
                <a:latin typeface="Times New Roman" pitchFamily="18" charset="0"/>
                <a:ea typeface="Arial Unicode MS" pitchFamily="34" charset="-128"/>
                <a:cs typeface="Times New Roman" pitchFamily="18" charset="0"/>
              </a:rPr>
              <a:t>он учится </a:t>
            </a:r>
            <a:r>
              <a:rPr lang="ru-RU" b="1" dirty="0" smtClean="0">
                <a:solidFill>
                  <a:srgbClr val="C00000"/>
                </a:solidFill>
                <a:latin typeface="Times New Roman" pitchFamily="18" charset="0"/>
                <a:ea typeface="Arial Unicode MS" pitchFamily="34" charset="-128"/>
                <a:cs typeface="Times New Roman" pitchFamily="18" charset="0"/>
              </a:rPr>
              <a:t>верить </a:t>
            </a:r>
            <a:r>
              <a:rPr lang="ru-RU" b="1" dirty="0">
                <a:solidFill>
                  <a:srgbClr val="C00000"/>
                </a:solidFill>
                <a:latin typeface="Times New Roman" pitchFamily="18" charset="0"/>
                <a:ea typeface="Arial Unicode MS" pitchFamily="34" charset="-128"/>
                <a:cs typeface="Times New Roman" pitchFamily="18" charset="0"/>
              </a:rPr>
              <a:t>в себя</a:t>
            </a:r>
            <a:r>
              <a:rPr lang="ru-RU" b="1" dirty="0">
                <a:latin typeface="Times New Roman" pitchFamily="18" charset="0"/>
                <a:ea typeface="Arial Unicode MS" pitchFamily="34" charset="-128"/>
                <a:cs typeface="Times New Roman" pitchFamily="18" charset="0"/>
              </a:rPr>
              <a:t>.</a:t>
            </a:r>
          </a:p>
          <a:p>
            <a:pPr algn="just" fontAlgn="auto">
              <a:spcAft>
                <a:spcPts val="0"/>
              </a:spcAft>
              <a:buClr>
                <a:schemeClr val="tx1">
                  <a:shade val="95000"/>
                </a:schemeClr>
              </a:buClr>
              <a:buFont typeface="Wingdings 2"/>
              <a:buNone/>
              <a:defRPr/>
            </a:pPr>
            <a:r>
              <a:rPr lang="ru-RU" dirty="0" smtClean="0">
                <a:latin typeface="Times New Roman" pitchFamily="18" charset="0"/>
                <a:ea typeface="Arial Unicode MS" pitchFamily="34" charset="-128"/>
                <a:cs typeface="Times New Roman" pitchFamily="18" charset="0"/>
              </a:rPr>
              <a:t>Если </a:t>
            </a:r>
            <a:r>
              <a:rPr lang="ru-RU" dirty="0">
                <a:latin typeface="Times New Roman" pitchFamily="18" charset="0"/>
                <a:ea typeface="Arial Unicode MS" pitchFamily="34" charset="-128"/>
                <a:cs typeface="Times New Roman" pitchFamily="18" charset="0"/>
              </a:rPr>
              <a:t>ребенок живет в понимании </a:t>
            </a:r>
            <a:r>
              <a:rPr lang="ru-RU" dirty="0" smtClean="0">
                <a:latin typeface="Times New Roman" pitchFamily="18" charset="0"/>
                <a:ea typeface="Arial Unicode MS" pitchFamily="34" charset="-128"/>
                <a:cs typeface="Times New Roman" pitchFamily="18" charset="0"/>
              </a:rPr>
              <a:t>и дружелюбии</a:t>
            </a:r>
            <a:r>
              <a:rPr lang="ru-RU" dirty="0">
                <a:latin typeface="Times New Roman" pitchFamily="18" charset="0"/>
                <a:ea typeface="Arial Unicode MS" pitchFamily="34" charset="-128"/>
                <a:cs typeface="Times New Roman" pitchFamily="18" charset="0"/>
              </a:rPr>
              <a:t>, он </a:t>
            </a:r>
            <a:r>
              <a:rPr lang="ru-RU" dirty="0" smtClean="0">
                <a:latin typeface="Times New Roman" pitchFamily="18" charset="0"/>
                <a:ea typeface="Arial Unicode MS" pitchFamily="34" charset="-128"/>
                <a:cs typeface="Times New Roman" pitchFamily="18" charset="0"/>
              </a:rPr>
              <a:t>учится </a:t>
            </a:r>
            <a:r>
              <a:rPr lang="ru-RU" b="1" dirty="0" smtClean="0">
                <a:solidFill>
                  <a:srgbClr val="C00000"/>
                </a:solidFill>
                <a:latin typeface="Times New Roman" pitchFamily="18" charset="0"/>
                <a:ea typeface="Arial Unicode MS" pitchFamily="34" charset="-128"/>
                <a:cs typeface="Times New Roman" pitchFamily="18" charset="0"/>
              </a:rPr>
              <a:t>находить </a:t>
            </a:r>
            <a:r>
              <a:rPr lang="ru-RU" b="1" dirty="0">
                <a:solidFill>
                  <a:srgbClr val="C00000"/>
                </a:solidFill>
                <a:latin typeface="Times New Roman" pitchFamily="18" charset="0"/>
                <a:ea typeface="Arial Unicode MS" pitchFamily="34" charset="-128"/>
                <a:cs typeface="Times New Roman" pitchFamily="18" charset="0"/>
              </a:rPr>
              <a:t>любовь в этом мире</a:t>
            </a:r>
            <a:r>
              <a:rPr lang="ru-RU" b="1" dirty="0">
                <a:latin typeface="Times New Roman" pitchFamily="18" charset="0"/>
                <a:ea typeface="Arial Unicode MS" pitchFamily="34" charset="-128"/>
                <a:cs typeface="Times New Roman" pitchFamily="18" charset="0"/>
              </a:rPr>
              <a:t>.</a:t>
            </a:r>
          </a:p>
          <a:p>
            <a:pPr algn="just" fontAlgn="auto">
              <a:spcAft>
                <a:spcPts val="0"/>
              </a:spcAft>
              <a:buClr>
                <a:schemeClr val="tx1">
                  <a:shade val="95000"/>
                </a:schemeClr>
              </a:buClr>
              <a:buFont typeface="Wingdings 2"/>
              <a:buNone/>
              <a:defRPr/>
            </a:pPr>
            <a:r>
              <a:rPr lang="ru-RU" dirty="0">
                <a:latin typeface="Times New Roman" pitchFamily="18" charset="0"/>
                <a:ea typeface="Arial Unicode MS" pitchFamily="34" charset="-128"/>
                <a:cs typeface="Times New Roman" pitchFamily="18" charset="0"/>
              </a:rPr>
              <a:t>Если ребенка подбадривают, он учится </a:t>
            </a:r>
          </a:p>
          <a:p>
            <a:pPr algn="just" fontAlgn="auto">
              <a:spcAft>
                <a:spcPts val="0"/>
              </a:spcAft>
              <a:buClr>
                <a:schemeClr val="tx1">
                  <a:shade val="95000"/>
                </a:schemeClr>
              </a:buClr>
              <a:buFont typeface="Wingdings 2"/>
              <a:buNone/>
              <a:defRPr/>
            </a:pPr>
            <a:r>
              <a:rPr lang="ru-RU" b="1" dirty="0">
                <a:solidFill>
                  <a:srgbClr val="C00000"/>
                </a:solidFill>
                <a:latin typeface="Times New Roman" pitchFamily="18" charset="0"/>
                <a:ea typeface="Arial Unicode MS" pitchFamily="34" charset="-128"/>
                <a:cs typeface="Times New Roman" pitchFamily="18" charset="0"/>
              </a:rPr>
              <a:t>верить в себя</a:t>
            </a:r>
            <a:r>
              <a:rPr lang="ru-RU" b="1" dirty="0">
                <a:latin typeface="Times New Roman" pitchFamily="18" charset="0"/>
                <a:ea typeface="Arial Unicode MS" pitchFamily="34" charset="-128"/>
                <a:cs typeface="Times New Roman" pitchFamily="18" charset="0"/>
              </a:rPr>
              <a:t>.</a:t>
            </a:r>
          </a:p>
          <a:p>
            <a:pPr fontAlgn="auto">
              <a:spcAft>
                <a:spcPts val="0"/>
              </a:spcAft>
              <a:buClr>
                <a:schemeClr val="tx1">
                  <a:shade val="95000"/>
                </a:schemeClr>
              </a:buClr>
              <a:buFont typeface="Wingdings 2"/>
              <a:buNone/>
              <a:defRPr/>
            </a:pPr>
            <a:endParaRPr lang="ru-RU" dirty="0">
              <a:latin typeface="Times New Roman" pitchFamily="18" charset="0"/>
              <a:cs typeface="Times New Roman" pitchFamily="18" charset="0"/>
            </a:endParaRPr>
          </a:p>
          <a:p>
            <a:endParaRPr lang="ru-RU" dirty="0" smtClean="0"/>
          </a:p>
          <a:p>
            <a:endParaRPr lang="ru-RU" dirty="0"/>
          </a:p>
        </p:txBody>
      </p:sp>
      <p:sp>
        <p:nvSpPr>
          <p:cNvPr id="2" name="Заголовок 1"/>
          <p:cNvSpPr>
            <a:spLocks noGrp="1"/>
          </p:cNvSpPr>
          <p:nvPr>
            <p:ph type="title"/>
          </p:nvPr>
        </p:nvSpPr>
        <p:spPr>
          <a:xfrm flipV="1">
            <a:off x="457200" y="228919"/>
            <a:ext cx="8229600" cy="45719"/>
          </a:xfrm>
        </p:spPr>
        <p:txBody>
          <a:bodyPr>
            <a:normAutofit fontScale="90000"/>
          </a:bodyPr>
          <a:lstStyle/>
          <a:p>
            <a:endParaRPr lang="ru-RU" dirty="0"/>
          </a:p>
        </p:txBody>
      </p:sp>
      <p:pic>
        <p:nvPicPr>
          <p:cNvPr id="1026" name="Picture 2" descr="http://s014.radikal.ru/i329/1103/b5/7ffc1525bac2.jpg"/>
          <p:cNvPicPr>
            <a:picLocks noChangeAspect="1" noChangeArrowheads="1"/>
          </p:cNvPicPr>
          <p:nvPr/>
        </p:nvPicPr>
        <p:blipFill>
          <a:blip r:embed="rId2" cstate="print"/>
          <a:srcRect/>
          <a:stretch>
            <a:fillRect/>
          </a:stretch>
        </p:blipFill>
        <p:spPr bwMode="auto">
          <a:xfrm>
            <a:off x="3275856" y="3645024"/>
            <a:ext cx="5715000" cy="2520280"/>
          </a:xfrm>
          <a:prstGeom prst="rect">
            <a:avLst/>
          </a:prstGeom>
          <a:ln>
            <a:noFill/>
          </a:ln>
          <a:effectLst>
            <a:softEdge rad="112500"/>
          </a:effectLst>
        </p:spPr>
      </p:pic>
    </p:spTree>
  </p:cSld>
  <p:clrMapOvr>
    <a:masterClrMapping/>
  </p:clrMapOvr>
  <p:transition>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844824"/>
            <a:ext cx="8229600" cy="4162467"/>
          </a:xfrm>
        </p:spPr>
        <p:txBody>
          <a:bodyPr/>
          <a:lstStyle/>
          <a:p>
            <a:r>
              <a:rPr lang="ru-RU" dirty="0" smtClean="0"/>
              <a:t>Административной ответственности подлежит лицо, достигшее к моменту совершения административного правонарушения возраста </a:t>
            </a:r>
            <a:r>
              <a:rPr lang="ru-RU" b="1" u="sng" dirty="0" smtClean="0"/>
              <a:t>шестнадцати лет.</a:t>
            </a:r>
          </a:p>
          <a:p>
            <a:endParaRPr lang="ru-RU" dirty="0"/>
          </a:p>
        </p:txBody>
      </p:sp>
      <p:sp>
        <p:nvSpPr>
          <p:cNvPr id="3" name="Заголовок 2"/>
          <p:cNvSpPr>
            <a:spLocks noGrp="1"/>
          </p:cNvSpPr>
          <p:nvPr>
            <p:ph type="title"/>
          </p:nvPr>
        </p:nvSpPr>
        <p:spPr>
          <a:xfrm>
            <a:off x="457200" y="274638"/>
            <a:ext cx="8229600" cy="1498178"/>
          </a:xfrm>
        </p:spPr>
        <p:txBody>
          <a:bodyPr>
            <a:normAutofit/>
          </a:bodyPr>
          <a:lstStyle/>
          <a:p>
            <a:r>
              <a:rPr lang="ru-RU" sz="3600" u="sng" dirty="0" smtClean="0">
                <a:latin typeface="Times New Roman" pitchFamily="18" charset="0"/>
                <a:cs typeface="Times New Roman" pitchFamily="18" charset="0"/>
              </a:rPr>
              <a:t>Административная ответственность несовершеннолетних.</a:t>
            </a:r>
            <a:endParaRPr lang="ru-RU" sz="3600" u="sng" dirty="0">
              <a:latin typeface="Times New Roman" pitchFamily="18" charset="0"/>
              <a:cs typeface="Times New Roman" pitchFamily="18" charset="0"/>
            </a:endParaRPr>
          </a:p>
        </p:txBody>
      </p:sp>
      <p:pic>
        <p:nvPicPr>
          <p:cNvPr id="4" name="Picture 2" descr="http://co1816.mskzapad.ru/images/cms/data/2011_2012uchgod/klass/12-01-17_beseda_7_kl_2.jpg"/>
          <p:cNvPicPr>
            <a:picLocks noChangeAspect="1" noChangeArrowheads="1"/>
          </p:cNvPicPr>
          <p:nvPr/>
        </p:nvPicPr>
        <p:blipFill>
          <a:blip r:embed="rId2" cstate="print"/>
          <a:srcRect/>
          <a:stretch>
            <a:fillRect/>
          </a:stretch>
        </p:blipFill>
        <p:spPr bwMode="auto">
          <a:xfrm>
            <a:off x="2411760" y="3717032"/>
            <a:ext cx="5040560" cy="2592288"/>
          </a:xfrm>
          <a:prstGeom prst="rect">
            <a:avLst/>
          </a:prstGeom>
          <a:ln>
            <a:noFill/>
          </a:ln>
          <a:effectLst>
            <a:softEdge rad="112500"/>
          </a:effectLst>
        </p:spPr>
      </p:pic>
    </p:spTree>
  </p:cSld>
  <p:clrMapOvr>
    <a:masterClrMapping/>
  </p:clrMapOvr>
  <p:transition>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60648"/>
            <a:ext cx="8229600" cy="5746643"/>
          </a:xfrm>
        </p:spPr>
        <p:txBody>
          <a:bodyPr>
            <a:normAutofit/>
          </a:bodyPr>
          <a:lstStyle/>
          <a:p>
            <a:pPr>
              <a:buNone/>
            </a:pPr>
            <a:r>
              <a:rPr lang="ru-RU" sz="3200" b="1" dirty="0" smtClean="0">
                <a:solidFill>
                  <a:schemeClr val="accent3">
                    <a:lumMod val="50000"/>
                  </a:schemeClr>
                </a:solidFill>
                <a:latin typeface="Times New Roman" pitchFamily="18" charset="0"/>
                <a:cs typeface="Times New Roman" pitchFamily="18" charset="0"/>
              </a:rPr>
              <a:t>  Инспектор ПДН ОМВД России по </a:t>
            </a:r>
            <a:r>
              <a:rPr lang="ru-RU" sz="3200" b="1" dirty="0" err="1" smtClean="0">
                <a:solidFill>
                  <a:schemeClr val="accent3">
                    <a:lumMod val="50000"/>
                  </a:schemeClr>
                </a:solidFill>
                <a:latin typeface="Times New Roman" pitchFamily="18" charset="0"/>
                <a:cs typeface="Times New Roman" pitchFamily="18" charset="0"/>
              </a:rPr>
              <a:t>Волосовскому</a:t>
            </a:r>
            <a:r>
              <a:rPr lang="ru-RU" sz="3200" b="1" dirty="0" smtClean="0">
                <a:solidFill>
                  <a:schemeClr val="accent3">
                    <a:lumMod val="50000"/>
                  </a:schemeClr>
                </a:solidFill>
                <a:latin typeface="Times New Roman" pitchFamily="18" charset="0"/>
                <a:cs typeface="Times New Roman" pitchFamily="18" charset="0"/>
              </a:rPr>
              <a:t> району ЛО</a:t>
            </a:r>
          </a:p>
          <a:p>
            <a:pPr>
              <a:buNone/>
            </a:pPr>
            <a:r>
              <a:rPr lang="ru-RU" sz="3200" b="1" dirty="0" smtClean="0">
                <a:solidFill>
                  <a:schemeClr val="accent3">
                    <a:lumMod val="50000"/>
                  </a:schemeClr>
                </a:solidFill>
                <a:latin typeface="Times New Roman" pitchFamily="18" charset="0"/>
                <a:cs typeface="Times New Roman" pitchFamily="18" charset="0"/>
              </a:rPr>
              <a:t>  лейтенант полиции </a:t>
            </a:r>
          </a:p>
          <a:p>
            <a:pPr>
              <a:buNone/>
            </a:pPr>
            <a:r>
              <a:rPr lang="ru-RU" sz="3200" b="1" dirty="0" smtClean="0">
                <a:solidFill>
                  <a:schemeClr val="accent3">
                    <a:lumMod val="50000"/>
                  </a:schemeClr>
                </a:solidFill>
                <a:latin typeface="Times New Roman" pitchFamily="18" charset="0"/>
                <a:cs typeface="Times New Roman" pitchFamily="18" charset="0"/>
              </a:rPr>
              <a:t>                      Ольга Николаевна Румянцева    </a:t>
            </a:r>
          </a:p>
          <a:p>
            <a:pPr>
              <a:buNone/>
            </a:pPr>
            <a:r>
              <a:rPr lang="ru-RU" sz="3200" b="1" dirty="0" smtClean="0">
                <a:solidFill>
                  <a:schemeClr val="accent3">
                    <a:lumMod val="50000"/>
                  </a:schemeClr>
                </a:solidFill>
                <a:latin typeface="Times New Roman" pitchFamily="18" charset="0"/>
                <a:cs typeface="Times New Roman" pitchFamily="18" charset="0"/>
              </a:rPr>
              <a:t>                      8-813-73-26-920</a:t>
            </a:r>
          </a:p>
          <a:p>
            <a:pPr>
              <a:buNone/>
            </a:pPr>
            <a:r>
              <a:rPr lang="ru-RU" sz="3200" b="1" dirty="0" smtClean="0">
                <a:solidFill>
                  <a:schemeClr val="accent3">
                    <a:lumMod val="50000"/>
                  </a:schemeClr>
                </a:solidFill>
                <a:latin typeface="Times New Roman" pitchFamily="18" charset="0"/>
                <a:cs typeface="Times New Roman" pitchFamily="18" charset="0"/>
              </a:rPr>
              <a:t>                    Дежурная часть ОМВД России </a:t>
            </a:r>
          </a:p>
          <a:p>
            <a:pPr>
              <a:buNone/>
            </a:pPr>
            <a:r>
              <a:rPr lang="ru-RU" sz="3200" b="1" dirty="0" smtClean="0">
                <a:solidFill>
                  <a:schemeClr val="accent3">
                    <a:lumMod val="50000"/>
                  </a:schemeClr>
                </a:solidFill>
                <a:latin typeface="Times New Roman" pitchFamily="18" charset="0"/>
                <a:cs typeface="Times New Roman" pitchFamily="18" charset="0"/>
              </a:rPr>
              <a:t>                    по </a:t>
            </a:r>
            <a:r>
              <a:rPr lang="ru-RU" sz="3200" b="1" dirty="0" err="1" smtClean="0">
                <a:solidFill>
                  <a:schemeClr val="accent3">
                    <a:lumMod val="50000"/>
                  </a:schemeClr>
                </a:solidFill>
                <a:latin typeface="Times New Roman" pitchFamily="18" charset="0"/>
                <a:cs typeface="Times New Roman" pitchFamily="18" charset="0"/>
              </a:rPr>
              <a:t>Волосовскому</a:t>
            </a:r>
            <a:r>
              <a:rPr lang="ru-RU" sz="3200" b="1" dirty="0" smtClean="0">
                <a:solidFill>
                  <a:schemeClr val="accent3">
                    <a:lumMod val="50000"/>
                  </a:schemeClr>
                </a:solidFill>
                <a:latin typeface="Times New Roman" pitchFamily="18" charset="0"/>
                <a:cs typeface="Times New Roman" pitchFamily="18" charset="0"/>
              </a:rPr>
              <a:t> району ЛО</a:t>
            </a:r>
          </a:p>
          <a:p>
            <a:pPr>
              <a:buNone/>
            </a:pPr>
            <a:r>
              <a:rPr lang="ru-RU" sz="3200" b="1" dirty="0" smtClean="0">
                <a:solidFill>
                  <a:schemeClr val="accent3">
                    <a:lumMod val="50000"/>
                  </a:schemeClr>
                </a:solidFill>
                <a:latin typeface="Times New Roman" pitchFamily="18" charset="0"/>
                <a:cs typeface="Times New Roman" pitchFamily="18" charset="0"/>
              </a:rPr>
              <a:t>                     8-813-73-26-905</a:t>
            </a:r>
            <a:endParaRPr lang="ru-RU" sz="3200" b="1" dirty="0">
              <a:solidFill>
                <a:schemeClr val="accent3">
                  <a:lumMod val="50000"/>
                </a:schemeClr>
              </a:solidFill>
              <a:latin typeface="Times New Roman" pitchFamily="18" charset="0"/>
              <a:cs typeface="Times New Roman" pitchFamily="18" charset="0"/>
            </a:endParaRPr>
          </a:p>
        </p:txBody>
      </p:sp>
      <p:sp>
        <p:nvSpPr>
          <p:cNvPr id="3" name="Заголовок 2"/>
          <p:cNvSpPr>
            <a:spLocks noGrp="1"/>
          </p:cNvSpPr>
          <p:nvPr>
            <p:ph type="title"/>
          </p:nvPr>
        </p:nvSpPr>
        <p:spPr>
          <a:xfrm>
            <a:off x="457200" y="274638"/>
            <a:ext cx="8229600" cy="58018"/>
          </a:xfrm>
        </p:spPr>
        <p:txBody>
          <a:bodyPr>
            <a:normAutofit fontScale="90000"/>
          </a:bodyPr>
          <a:lstStyle/>
          <a:p>
            <a:endParaRPr lang="ru-RU" dirty="0"/>
          </a:p>
        </p:txBody>
      </p:sp>
      <p:pic>
        <p:nvPicPr>
          <p:cNvPr id="32771" name="Picture 3" descr="C:\Documents and Settings\Admin\Рабочий стол\Фото\2014_04_11\2014_04_11\я.jpg"/>
          <p:cNvPicPr>
            <a:picLocks noChangeAspect="1" noChangeArrowheads="1"/>
          </p:cNvPicPr>
          <p:nvPr/>
        </p:nvPicPr>
        <p:blipFill>
          <a:blip r:embed="rId2" cstate="print"/>
          <a:srcRect/>
          <a:stretch>
            <a:fillRect/>
          </a:stretch>
        </p:blipFill>
        <p:spPr bwMode="auto">
          <a:xfrm>
            <a:off x="539552" y="2060848"/>
            <a:ext cx="2088232" cy="3672408"/>
          </a:xfrm>
          <a:prstGeom prst="rect">
            <a:avLst/>
          </a:prstGeom>
          <a:ln>
            <a:noFill/>
          </a:ln>
          <a:effectLst>
            <a:softEdge rad="112500"/>
          </a:effectLst>
        </p:spPr>
      </p:pic>
    </p:spTree>
  </p:cSld>
  <p:clrMapOvr>
    <a:masterClrMapping/>
  </p:clrMapOvr>
  <p:transition>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1043608" y="332656"/>
            <a:ext cx="7488832" cy="5715719"/>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88640"/>
            <a:ext cx="8229600" cy="5818651"/>
          </a:xfrm>
        </p:spPr>
        <p:txBody>
          <a:bodyPr>
            <a:normAutofit/>
          </a:bodyPr>
          <a:lstStyle/>
          <a:p>
            <a:r>
              <a:rPr lang="ru-RU" dirty="0" smtClean="0"/>
              <a:t>Статья 6.9. Потребление наркотических средств или психотропных веществ без назначения врача.</a:t>
            </a:r>
          </a:p>
          <a:p>
            <a:r>
              <a:rPr lang="ru-RU" dirty="0" smtClean="0"/>
              <a:t>Статья 6.24. Нарушение установленного федеральным законом запрета курения табака на отдельных территориях, в помещениях и на объектах.</a:t>
            </a:r>
          </a:p>
          <a:p>
            <a:r>
              <a:rPr lang="ru-RU" dirty="0" smtClean="0"/>
              <a:t>Статья 20.1. Мелкое хулиганство.</a:t>
            </a:r>
          </a:p>
          <a:p>
            <a:pPr>
              <a:buNone/>
            </a:pP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sp>
        <p:nvSpPr>
          <p:cNvPr id="3" name="Заголовок 2"/>
          <p:cNvSpPr>
            <a:spLocks noGrp="1"/>
          </p:cNvSpPr>
          <p:nvPr>
            <p:ph type="title"/>
          </p:nvPr>
        </p:nvSpPr>
        <p:spPr>
          <a:xfrm flipV="1">
            <a:off x="457200" y="188640"/>
            <a:ext cx="8229600" cy="72008"/>
          </a:xfrm>
        </p:spPr>
        <p:txBody>
          <a:bodyPr>
            <a:normAutofit fontScale="90000"/>
          </a:bodyPr>
          <a:lstStyle/>
          <a:p>
            <a:endParaRPr lang="ru-RU" dirty="0"/>
          </a:p>
        </p:txBody>
      </p:sp>
      <p:pic>
        <p:nvPicPr>
          <p:cNvPr id="4" name="Picture 2" descr="http://oper.lv/uploads/images/00/00/01/2014/05/28/c7f65a.jpg"/>
          <p:cNvPicPr>
            <a:picLocks noChangeAspect="1" noChangeArrowheads="1"/>
          </p:cNvPicPr>
          <p:nvPr/>
        </p:nvPicPr>
        <p:blipFill>
          <a:blip r:embed="rId2" cstate="print"/>
          <a:srcRect/>
          <a:stretch>
            <a:fillRect/>
          </a:stretch>
        </p:blipFill>
        <p:spPr bwMode="auto">
          <a:xfrm>
            <a:off x="3275856" y="3670548"/>
            <a:ext cx="5429250" cy="2782788"/>
          </a:xfrm>
          <a:prstGeom prst="rect">
            <a:avLst/>
          </a:prstGeom>
          <a:ln>
            <a:noFill/>
          </a:ln>
          <a:effectLst>
            <a:softEdge rad="112500"/>
          </a:effectLst>
        </p:spPr>
      </p:pic>
    </p:spTree>
  </p:cSld>
  <p:clrMapOvr>
    <a:masterClrMapping/>
  </p:clrMapOvr>
  <p:transition>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88640"/>
            <a:ext cx="8229600" cy="5818651"/>
          </a:xfrm>
        </p:spPr>
        <p:txBody>
          <a:bodyPr/>
          <a:lstStyle/>
          <a:p>
            <a:r>
              <a:rPr lang="ru-RU" dirty="0" smtClean="0"/>
              <a:t>Статья 20.20. Потребление (распитие) алкогольной продукции в запрещенных местах либо потребление наркотических средств или психотропных веществ в общественных местах.</a:t>
            </a:r>
          </a:p>
          <a:p>
            <a:r>
              <a:rPr lang="ru-RU" dirty="0" smtClean="0"/>
              <a:t>Статья 20.21. Появление в общественных местах в состоянии опьянения</a:t>
            </a:r>
            <a:endParaRPr lang="ru-RU" dirty="0"/>
          </a:p>
        </p:txBody>
      </p:sp>
      <p:sp>
        <p:nvSpPr>
          <p:cNvPr id="3" name="Заголовок 2"/>
          <p:cNvSpPr>
            <a:spLocks noGrp="1"/>
          </p:cNvSpPr>
          <p:nvPr>
            <p:ph type="title"/>
          </p:nvPr>
        </p:nvSpPr>
        <p:spPr>
          <a:xfrm flipV="1">
            <a:off x="457200" y="228919"/>
            <a:ext cx="8229600" cy="45719"/>
          </a:xfrm>
        </p:spPr>
        <p:txBody>
          <a:bodyPr>
            <a:normAutofit fontScale="90000"/>
          </a:bodyPr>
          <a:lstStyle/>
          <a:p>
            <a:endParaRPr lang="ru-RU" dirty="0"/>
          </a:p>
        </p:txBody>
      </p:sp>
      <p:pic>
        <p:nvPicPr>
          <p:cNvPr id="24580" name="Picture 4" descr="http://i1.poltava.pl.ua/news/19/1868/photo.jpg"/>
          <p:cNvPicPr>
            <a:picLocks noChangeAspect="1" noChangeArrowheads="1"/>
          </p:cNvPicPr>
          <p:nvPr/>
        </p:nvPicPr>
        <p:blipFill>
          <a:blip r:embed="rId2" cstate="print"/>
          <a:srcRect/>
          <a:stretch>
            <a:fillRect/>
          </a:stretch>
        </p:blipFill>
        <p:spPr bwMode="auto">
          <a:xfrm>
            <a:off x="3563888" y="3284984"/>
            <a:ext cx="4762500" cy="3095625"/>
          </a:xfrm>
          <a:prstGeom prst="rect">
            <a:avLst/>
          </a:prstGeom>
          <a:ln>
            <a:noFill/>
          </a:ln>
          <a:effectLst>
            <a:softEdge rad="112500"/>
          </a:effectLst>
        </p:spPr>
      </p:pic>
    </p:spTree>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1328"/>
            <a:ext cx="8229600" cy="5044016"/>
          </a:xfrm>
        </p:spPr>
        <p:txBody>
          <a:bodyPr/>
          <a:lstStyle/>
          <a:p>
            <a:r>
              <a:rPr lang="ru-RU" dirty="0" smtClean="0"/>
              <a:t>Статья 5.35. Неисполнение родителями или иными законными представителями несовершеннолетних обязанностей по содержанию и воспитанию несовершеннолетних.</a:t>
            </a:r>
          </a:p>
          <a:p>
            <a:pPr>
              <a:buNone/>
            </a:pPr>
            <a:r>
              <a:rPr lang="ru-RU" dirty="0" smtClean="0"/>
              <a:t/>
            </a:r>
            <a:br>
              <a:rPr lang="ru-RU" dirty="0" smtClean="0"/>
            </a:br>
            <a:endParaRPr lang="ru-RU" dirty="0"/>
          </a:p>
        </p:txBody>
      </p:sp>
      <p:sp>
        <p:nvSpPr>
          <p:cNvPr id="3" name="Заголовок 2"/>
          <p:cNvSpPr>
            <a:spLocks noGrp="1"/>
          </p:cNvSpPr>
          <p:nvPr>
            <p:ph type="title"/>
          </p:nvPr>
        </p:nvSpPr>
        <p:spPr/>
        <p:txBody>
          <a:bodyPr>
            <a:noAutofit/>
          </a:bodyPr>
          <a:lstStyle/>
          <a:p>
            <a:r>
              <a:rPr lang="ru-RU" sz="3600" u="sng" dirty="0" smtClean="0">
                <a:latin typeface="Times New Roman" pitchFamily="18" charset="0"/>
                <a:cs typeface="Times New Roman" pitchFamily="18" charset="0"/>
              </a:rPr>
              <a:t>Административные правонарушения в отношении несовершеннолетних.</a:t>
            </a:r>
            <a:endParaRPr lang="ru-RU" sz="3600" u="sng" dirty="0">
              <a:latin typeface="Times New Roman" pitchFamily="18" charset="0"/>
              <a:cs typeface="Times New Roman" pitchFamily="18" charset="0"/>
            </a:endParaRPr>
          </a:p>
        </p:txBody>
      </p:sp>
      <p:pic>
        <p:nvPicPr>
          <p:cNvPr id="27650" name="Picture 2" descr="http://magnitka74.ru/uploads/posts/2011-07/1310280978_alkogol-detyam.jpg"/>
          <p:cNvPicPr>
            <a:picLocks noChangeAspect="1" noChangeArrowheads="1"/>
          </p:cNvPicPr>
          <p:nvPr/>
        </p:nvPicPr>
        <p:blipFill>
          <a:blip r:embed="rId2" cstate="print"/>
          <a:srcRect/>
          <a:stretch>
            <a:fillRect/>
          </a:stretch>
        </p:blipFill>
        <p:spPr bwMode="auto">
          <a:xfrm>
            <a:off x="5076056" y="3212976"/>
            <a:ext cx="3852936" cy="2880320"/>
          </a:xfrm>
          <a:prstGeom prst="rect">
            <a:avLst/>
          </a:prstGeom>
          <a:ln>
            <a:noFill/>
          </a:ln>
          <a:effectLst>
            <a:softEdge rad="112500"/>
          </a:effectLst>
        </p:spPr>
      </p:pic>
      <p:pic>
        <p:nvPicPr>
          <p:cNvPr id="27652" name="Picture 4" descr="http://region46.info/upload/image/b708ee6ec6c6bca1ddcaa40d34313f98.jpg"/>
          <p:cNvPicPr>
            <a:picLocks noChangeAspect="1" noChangeArrowheads="1"/>
          </p:cNvPicPr>
          <p:nvPr/>
        </p:nvPicPr>
        <p:blipFill>
          <a:blip r:embed="rId3" cstate="print"/>
          <a:srcRect/>
          <a:stretch>
            <a:fillRect/>
          </a:stretch>
        </p:blipFill>
        <p:spPr bwMode="auto">
          <a:xfrm>
            <a:off x="1259632" y="3645024"/>
            <a:ext cx="3439186" cy="2376264"/>
          </a:xfrm>
          <a:prstGeom prst="rect">
            <a:avLst/>
          </a:prstGeom>
          <a:ln>
            <a:noFill/>
          </a:ln>
          <a:effectLst>
            <a:softEdge rad="112500"/>
          </a:effectLst>
        </p:spPr>
      </p:pic>
    </p:spTree>
  </p:cSld>
  <p:clrMapOvr>
    <a:masterClrMapping/>
  </p:clrMapOvr>
  <p:transition>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60648"/>
            <a:ext cx="8229600" cy="5746643"/>
          </a:xfrm>
        </p:spPr>
        <p:txBody>
          <a:bodyPr/>
          <a:lstStyle/>
          <a:p>
            <a:r>
              <a:rPr lang="ru-RU" dirty="0" smtClean="0"/>
              <a:t>Статья 6.10. Вовлечение несовершеннолетнего в употребление алкогольной и спиртосодержащей продукции или одурманивающих веществ.</a:t>
            </a:r>
          </a:p>
        </p:txBody>
      </p:sp>
      <p:sp>
        <p:nvSpPr>
          <p:cNvPr id="3" name="Заголовок 2"/>
          <p:cNvSpPr>
            <a:spLocks noGrp="1"/>
          </p:cNvSpPr>
          <p:nvPr>
            <p:ph type="title"/>
          </p:nvPr>
        </p:nvSpPr>
        <p:spPr>
          <a:xfrm flipV="1">
            <a:off x="457200" y="228919"/>
            <a:ext cx="8229600" cy="45719"/>
          </a:xfrm>
        </p:spPr>
        <p:txBody>
          <a:bodyPr>
            <a:normAutofit fontScale="90000"/>
          </a:bodyPr>
          <a:lstStyle/>
          <a:p>
            <a:endParaRPr lang="ru-RU" dirty="0"/>
          </a:p>
        </p:txBody>
      </p:sp>
      <p:pic>
        <p:nvPicPr>
          <p:cNvPr id="30722" name="Picture 2" descr="http://www.briansk.ru/i/m2981.jpg"/>
          <p:cNvPicPr>
            <a:picLocks noChangeAspect="1" noChangeArrowheads="1"/>
          </p:cNvPicPr>
          <p:nvPr/>
        </p:nvPicPr>
        <p:blipFill>
          <a:blip r:embed="rId2" cstate="print"/>
          <a:srcRect/>
          <a:stretch>
            <a:fillRect/>
          </a:stretch>
        </p:blipFill>
        <p:spPr bwMode="auto">
          <a:xfrm>
            <a:off x="683568" y="2348880"/>
            <a:ext cx="2762250" cy="2076450"/>
          </a:xfrm>
          <a:prstGeom prst="rect">
            <a:avLst/>
          </a:prstGeom>
          <a:ln>
            <a:noFill/>
          </a:ln>
          <a:effectLst>
            <a:softEdge rad="112500"/>
          </a:effectLst>
        </p:spPr>
      </p:pic>
      <p:pic>
        <p:nvPicPr>
          <p:cNvPr id="30724" name="Picture 4" descr="http://www.kamport.ru/uploads/AnbWlGRFLz_0.png"/>
          <p:cNvPicPr>
            <a:picLocks noChangeAspect="1" noChangeArrowheads="1"/>
          </p:cNvPicPr>
          <p:nvPr/>
        </p:nvPicPr>
        <p:blipFill>
          <a:blip r:embed="rId3" cstate="print"/>
          <a:srcRect/>
          <a:stretch>
            <a:fillRect/>
          </a:stretch>
        </p:blipFill>
        <p:spPr bwMode="auto">
          <a:xfrm>
            <a:off x="4788024" y="2564904"/>
            <a:ext cx="3781425" cy="2705473"/>
          </a:xfrm>
          <a:prstGeom prst="rect">
            <a:avLst/>
          </a:prstGeom>
          <a:ln>
            <a:noFill/>
          </a:ln>
          <a:effectLst>
            <a:softEdge rad="112500"/>
          </a:effectLst>
        </p:spPr>
      </p:pic>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60648"/>
            <a:ext cx="8229600" cy="5746643"/>
          </a:xfrm>
        </p:spPr>
        <p:txBody>
          <a:bodyPr/>
          <a:lstStyle/>
          <a:p>
            <a:endParaRPr lang="ru-RU" dirty="0" smtClean="0"/>
          </a:p>
          <a:p>
            <a:r>
              <a:rPr lang="ru-RU" dirty="0" smtClean="0"/>
              <a:t>Статья 14.16. Нарушение правил продажи этилового спирта, алкогольной и спиртосодержащей продукции.</a:t>
            </a:r>
          </a:p>
        </p:txBody>
      </p:sp>
      <p:sp>
        <p:nvSpPr>
          <p:cNvPr id="3" name="Заголовок 2"/>
          <p:cNvSpPr>
            <a:spLocks noGrp="1"/>
          </p:cNvSpPr>
          <p:nvPr>
            <p:ph type="title"/>
          </p:nvPr>
        </p:nvSpPr>
        <p:spPr>
          <a:xfrm flipV="1">
            <a:off x="457200" y="228919"/>
            <a:ext cx="8229600" cy="45719"/>
          </a:xfrm>
        </p:spPr>
        <p:txBody>
          <a:bodyPr>
            <a:normAutofit fontScale="90000"/>
          </a:bodyPr>
          <a:lstStyle/>
          <a:p>
            <a:endParaRPr lang="ru-RU" dirty="0"/>
          </a:p>
        </p:txBody>
      </p:sp>
      <p:pic>
        <p:nvPicPr>
          <p:cNvPr id="29698" name="Picture 2" descr="http://newstula.ru/thumb.php?h=420&amp;id=data/page_files/!_Oboznachenija/deti/225973_s1%5B2012-12-01%5D.jpg&amp;w=728"/>
          <p:cNvPicPr>
            <a:picLocks noChangeAspect="1" noChangeArrowheads="1"/>
          </p:cNvPicPr>
          <p:nvPr/>
        </p:nvPicPr>
        <p:blipFill>
          <a:blip r:embed="rId2" cstate="print"/>
          <a:srcRect/>
          <a:stretch>
            <a:fillRect/>
          </a:stretch>
        </p:blipFill>
        <p:spPr bwMode="auto">
          <a:xfrm>
            <a:off x="179513" y="2204865"/>
            <a:ext cx="3240360" cy="2664296"/>
          </a:xfrm>
          <a:prstGeom prst="rect">
            <a:avLst/>
          </a:prstGeom>
          <a:ln>
            <a:noFill/>
          </a:ln>
          <a:effectLst>
            <a:softEdge rad="112500"/>
          </a:effectLst>
        </p:spPr>
      </p:pic>
      <p:pic>
        <p:nvPicPr>
          <p:cNvPr id="29700" name="Picture 4" descr="http://trezvoeslovo.ru/category/images/komi-v-vuktyle-nesovershennoletnim-prodavali-pivo_1.jpg"/>
          <p:cNvPicPr>
            <a:picLocks noChangeAspect="1" noChangeArrowheads="1"/>
          </p:cNvPicPr>
          <p:nvPr/>
        </p:nvPicPr>
        <p:blipFill>
          <a:blip r:embed="rId3" cstate="print"/>
          <a:srcRect/>
          <a:stretch>
            <a:fillRect/>
          </a:stretch>
        </p:blipFill>
        <p:spPr bwMode="auto">
          <a:xfrm>
            <a:off x="5148064" y="3717032"/>
            <a:ext cx="3810000" cy="2857500"/>
          </a:xfrm>
          <a:prstGeom prst="rect">
            <a:avLst/>
          </a:prstGeom>
          <a:ln>
            <a:noFill/>
          </a:ln>
          <a:effectLst>
            <a:softEdge rad="112500"/>
          </a:effectLst>
        </p:spPr>
      </p:pic>
    </p:spTree>
  </p:cSld>
  <p:clrMapOvr>
    <a:masterClrMapping/>
  </p:clrMapOvr>
  <p:transition>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60648"/>
            <a:ext cx="8229600" cy="5746643"/>
          </a:xfrm>
        </p:spPr>
        <p:txBody>
          <a:bodyPr/>
          <a:lstStyle/>
          <a:p>
            <a:r>
              <a:rPr lang="ru-RU" dirty="0" smtClean="0"/>
              <a:t>Статья 20.22. Нахождение в состоянии опьянения несовершеннолетних, потребление (распитие) ими алкогольной и спиртосодержащей продукции либо потребление ими наркотических средств или психотропных веществ.</a:t>
            </a:r>
            <a:br>
              <a:rPr lang="ru-RU" dirty="0" smtClean="0"/>
            </a:br>
            <a:endParaRPr lang="ru-RU" dirty="0"/>
          </a:p>
        </p:txBody>
      </p:sp>
      <p:sp>
        <p:nvSpPr>
          <p:cNvPr id="3" name="Заголовок 2"/>
          <p:cNvSpPr>
            <a:spLocks noGrp="1"/>
          </p:cNvSpPr>
          <p:nvPr>
            <p:ph type="title"/>
          </p:nvPr>
        </p:nvSpPr>
        <p:spPr>
          <a:xfrm flipV="1">
            <a:off x="457200" y="188640"/>
            <a:ext cx="8229600" cy="85998"/>
          </a:xfrm>
        </p:spPr>
        <p:txBody>
          <a:bodyPr>
            <a:normAutofit fontScale="90000"/>
          </a:bodyPr>
          <a:lstStyle/>
          <a:p>
            <a:endParaRPr lang="ru-RU" dirty="0"/>
          </a:p>
        </p:txBody>
      </p:sp>
      <p:pic>
        <p:nvPicPr>
          <p:cNvPr id="28674" name="Picture 2" descr="http://trezvoeslovo.ru/category/images/komi-v-vuktyle-nesovershennoletnim-prodavali-pivo-2_1.jpeg"/>
          <p:cNvPicPr>
            <a:picLocks noChangeAspect="1" noChangeArrowheads="1"/>
          </p:cNvPicPr>
          <p:nvPr/>
        </p:nvPicPr>
        <p:blipFill>
          <a:blip r:embed="rId2" cstate="print"/>
          <a:srcRect/>
          <a:stretch>
            <a:fillRect/>
          </a:stretch>
        </p:blipFill>
        <p:spPr bwMode="auto">
          <a:xfrm>
            <a:off x="4932040" y="4077072"/>
            <a:ext cx="3810000" cy="2543175"/>
          </a:xfrm>
          <a:prstGeom prst="rect">
            <a:avLst/>
          </a:prstGeom>
          <a:ln>
            <a:noFill/>
          </a:ln>
          <a:effectLst>
            <a:softEdge rad="112500"/>
          </a:effectLst>
        </p:spPr>
      </p:pic>
      <p:pic>
        <p:nvPicPr>
          <p:cNvPr id="28676" name="Picture 4" descr="http://go1.imgsmail.ru/imgpreview?key=760f8b7ea144077b&amp;mb=imgdb_preview_1515"/>
          <p:cNvPicPr>
            <a:picLocks noChangeAspect="1" noChangeArrowheads="1"/>
          </p:cNvPicPr>
          <p:nvPr/>
        </p:nvPicPr>
        <p:blipFill>
          <a:blip r:embed="rId3" cstate="print"/>
          <a:srcRect/>
          <a:stretch>
            <a:fillRect/>
          </a:stretch>
        </p:blipFill>
        <p:spPr bwMode="auto">
          <a:xfrm>
            <a:off x="539552" y="2924944"/>
            <a:ext cx="2747764" cy="2530971"/>
          </a:xfrm>
          <a:prstGeom prst="rect">
            <a:avLst/>
          </a:prstGeom>
          <a:ln>
            <a:noFill/>
          </a:ln>
          <a:effectLst>
            <a:softEdge rad="112500"/>
          </a:effectLst>
        </p:spPr>
      </p:pic>
    </p:spTree>
  </p:cSld>
  <p:clrMapOvr>
    <a:masterClrMapping/>
  </p:clrMapOvr>
  <p:transition>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196752"/>
            <a:ext cx="8229600" cy="4810539"/>
          </a:xfrm>
        </p:spPr>
        <p:txBody>
          <a:bodyPr>
            <a:normAutofit fontScale="92500" lnSpcReduction="20000"/>
          </a:bodyPr>
          <a:lstStyle/>
          <a:p>
            <a:pPr algn="ctr"/>
            <a:r>
              <a:rPr lang="ru-RU" sz="3500" dirty="0" smtClean="0">
                <a:solidFill>
                  <a:srgbClr val="0070C0"/>
                </a:solidFill>
                <a:latin typeface="Times New Roman" pitchFamily="18" charset="0"/>
                <a:cs typeface="Times New Roman" pitchFamily="18" charset="0"/>
              </a:rPr>
              <a:t>Статья 20 УК (уголовного кодекса) РФ Возраст, с которого наступает уголовная ответственность.</a:t>
            </a:r>
            <a:endParaRPr lang="ru-RU" sz="3500" dirty="0" smtClean="0">
              <a:latin typeface="Times New Roman" pitchFamily="18" charset="0"/>
              <a:cs typeface="Times New Roman" pitchFamily="18" charset="0"/>
            </a:endParaRPr>
          </a:p>
          <a:p>
            <a:r>
              <a:rPr lang="ru-RU" sz="3500" dirty="0" smtClean="0">
                <a:latin typeface="Times New Roman" pitchFamily="18" charset="0"/>
                <a:cs typeface="Times New Roman" pitchFamily="18" charset="0"/>
              </a:rPr>
              <a:t>1. Уголовной ответственности подлежит лицо, достигшее ко времени совершения преступления шестнадцатилетнего возраста. </a:t>
            </a:r>
            <a:br>
              <a:rPr lang="ru-RU" sz="3500" dirty="0" smtClean="0">
                <a:latin typeface="Times New Roman" pitchFamily="18" charset="0"/>
                <a:cs typeface="Times New Roman" pitchFamily="18" charset="0"/>
              </a:rPr>
            </a:br>
            <a:r>
              <a:rPr lang="ru-RU" sz="3500" dirty="0" smtClean="0">
                <a:latin typeface="Times New Roman" pitchFamily="18" charset="0"/>
                <a:cs typeface="Times New Roman" pitchFamily="18" charset="0"/>
              </a:rPr>
              <a:t>2. Лица, достигшие ко времени совершения преступления четырнадцатилетнего возраста, подлежат уголовной ответственности за убийство (статья 105), </a:t>
            </a:r>
          </a:p>
          <a:p>
            <a:endParaRPr lang="ru-RU" dirty="0"/>
          </a:p>
        </p:txBody>
      </p:sp>
      <p:sp>
        <p:nvSpPr>
          <p:cNvPr id="3" name="Заголовок 2"/>
          <p:cNvSpPr>
            <a:spLocks noGrp="1"/>
          </p:cNvSpPr>
          <p:nvPr>
            <p:ph type="title"/>
          </p:nvPr>
        </p:nvSpPr>
        <p:spPr>
          <a:xfrm>
            <a:off x="457200" y="0"/>
            <a:ext cx="8229600" cy="1196752"/>
          </a:xfrm>
        </p:spPr>
        <p:txBody>
          <a:bodyPr>
            <a:noAutofit/>
          </a:bodyPr>
          <a:lstStyle/>
          <a:p>
            <a:pPr algn="ctr"/>
            <a:r>
              <a:rPr lang="ru-RU" sz="3600" i="1" u="sng" dirty="0" smtClean="0">
                <a:solidFill>
                  <a:schemeClr val="accent3">
                    <a:lumMod val="50000"/>
                  </a:schemeClr>
                </a:solidFill>
                <a:latin typeface="Times New Roman" pitchFamily="18" charset="0"/>
                <a:cs typeface="Times New Roman" pitchFamily="18" charset="0"/>
              </a:rPr>
              <a:t>Уголовная</a:t>
            </a:r>
            <a:r>
              <a:rPr lang="ru-RU" sz="3600" i="1" u="sng" dirty="0" smtClean="0">
                <a:latin typeface="Times New Roman" pitchFamily="18" charset="0"/>
                <a:cs typeface="Times New Roman" pitchFamily="18" charset="0"/>
              </a:rPr>
              <a:t> ответственность несовершеннолетних.</a:t>
            </a:r>
            <a:endParaRPr lang="ru-RU" sz="3600" i="1" u="sng" dirty="0">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165</TotalTime>
  <Words>723</Words>
  <Application>Microsoft Office PowerPoint</Application>
  <PresentationFormat>Экран (4:3)</PresentationFormat>
  <Paragraphs>71</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Открытая</vt:lpstr>
      <vt:lpstr>«Безопасность детей.» </vt:lpstr>
      <vt:lpstr>Административная ответственность несовершеннолетних.</vt:lpstr>
      <vt:lpstr>Презентация PowerPoint</vt:lpstr>
      <vt:lpstr>Презентация PowerPoint</vt:lpstr>
      <vt:lpstr>Административные правонарушения в отношении несовершеннолетних.</vt:lpstr>
      <vt:lpstr>Презентация PowerPoint</vt:lpstr>
      <vt:lpstr>Презентация PowerPoint</vt:lpstr>
      <vt:lpstr>Презентация PowerPoint</vt:lpstr>
      <vt:lpstr>Уголовная ответственность несовершеннолетних.</vt:lpstr>
      <vt:lpstr>Презентация PowerPoint</vt:lpstr>
      <vt:lpstr>Презентация PowerPoint</vt:lpstr>
      <vt:lpstr>Уголовная ответственность за преступления в отношении несовершеннолетних (УК РФ)</vt:lpstr>
      <vt:lpstr>Презентация PowerPoint</vt:lpstr>
      <vt:lpstr>Презентация PowerPoint</vt:lpstr>
      <vt:lpstr>Как воспитать толерантного человека? </vt:lpstr>
      <vt:lpstr>Презентация PowerPoint</vt:lpstr>
      <vt:lpstr>Презентация PowerPoint</vt:lpstr>
      <vt:lpstr> Правила воспитания.</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«Безопасность детей.» Единый родительский день.</dc:title>
  <dc:creator>Admin</dc:creator>
  <cp:lastModifiedBy>Юлия</cp:lastModifiedBy>
  <cp:revision>18</cp:revision>
  <dcterms:created xsi:type="dcterms:W3CDTF">2014-11-12T17:14:12Z</dcterms:created>
  <dcterms:modified xsi:type="dcterms:W3CDTF">2015-04-06T04:26:05Z</dcterms:modified>
</cp:coreProperties>
</file>