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709ED3-37E8-432B-A486-1615B9B1ED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3FC81B-1263-45FB-8B6C-8457344C153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/>
              <a:t>Современное общество нуждается: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980728"/>
            <a:ext cx="4038600" cy="514543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в людях, умеющих самостоятельно принимать решение </a:t>
            </a:r>
          </a:p>
          <a:p>
            <a:r>
              <a:rPr lang="ru-RU" dirty="0"/>
              <a:t>отличающихся мобильностью </a:t>
            </a:r>
          </a:p>
          <a:p>
            <a:r>
              <a:rPr lang="ru-RU" dirty="0"/>
              <a:t>способных к сотрудничеству </a:t>
            </a:r>
          </a:p>
          <a:p>
            <a:r>
              <a:rPr lang="ru-RU" dirty="0"/>
              <a:t>ответственных за судьбу страны</a:t>
            </a:r>
          </a:p>
        </p:txBody>
      </p:sp>
      <p:pic>
        <p:nvPicPr>
          <p:cNvPr id="5" name="Содержимое 4" descr="630fdfec1382653a86a03299_123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3960440" cy="2736304"/>
          </a:xfrm>
        </p:spPr>
      </p:pic>
      <p:pic>
        <p:nvPicPr>
          <p:cNvPr id="6" name="Рисунок 5" descr="post_5d6efec9c056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0731"/>
            <a:ext cx="3959929" cy="259862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5844533-v.a.suhomlin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3889657" cy="43724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3657600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/>
              <a:t>    «Урок – это зеркало общей и педагогической культуры учителя, мерило </a:t>
            </a:r>
            <a:r>
              <a:rPr lang="ru-RU" i="1"/>
              <a:t>его интеллектуально-го </a:t>
            </a:r>
            <a:r>
              <a:rPr lang="ru-RU" i="1" dirty="0"/>
              <a:t>богатства, показатель его кругозора, эрудиции»  </a:t>
            </a:r>
            <a:r>
              <a:rPr lang="ru-RU" dirty="0"/>
              <a:t>В.А.Сухомлинский.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100" u="sng" dirty="0">
                <a:solidFill>
                  <a:schemeClr val="bg1"/>
                </a:solidFill>
              </a:rPr>
              <a:t>Современный урок русского языка и литературы в условиях введения ФГОС нового поколения должен включать следующие шесть основных этапов: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мобилизация</a:t>
            </a:r>
          </a:p>
          <a:p>
            <a:r>
              <a:rPr lang="ru-RU" dirty="0" err="1">
                <a:solidFill>
                  <a:schemeClr val="bg1"/>
                </a:solidFill>
              </a:rPr>
              <a:t>целеполагание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осознание недостаточности имеющихся знаний </a:t>
            </a:r>
          </a:p>
          <a:p>
            <a:r>
              <a:rPr lang="ru-RU" dirty="0">
                <a:solidFill>
                  <a:schemeClr val="bg1"/>
                </a:solidFill>
              </a:rPr>
              <a:t>коммуникация</a:t>
            </a:r>
          </a:p>
          <a:p>
            <a:r>
              <a:rPr lang="ru-RU" dirty="0">
                <a:solidFill>
                  <a:schemeClr val="bg1"/>
                </a:solidFill>
              </a:rPr>
              <a:t>взаимопроверка, взаимоконтроль</a:t>
            </a:r>
          </a:p>
          <a:p>
            <a:r>
              <a:rPr lang="ru-RU" dirty="0">
                <a:solidFill>
                  <a:schemeClr val="bg1"/>
                </a:solidFill>
              </a:rPr>
              <a:t>рефлексия </a:t>
            </a:r>
          </a:p>
        </p:txBody>
      </p:sp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/>
              <a:t>Предъявляемые требования к современному уроку русского языка и литературы в условиях введения ФГОС: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правильно организованный урок в хорошо оборудованном кабинете</a:t>
            </a:r>
          </a:p>
          <a:p>
            <a:r>
              <a:rPr lang="ru-RU" sz="2400" dirty="0"/>
              <a:t>умение учителя четко планировать свою деятельность и деятельность учащегося </a:t>
            </a:r>
          </a:p>
          <a:p>
            <a:r>
              <a:rPr lang="ru-RU" sz="2400" dirty="0"/>
              <a:t>урок должен быть проблемным и развивающим</a:t>
            </a:r>
          </a:p>
          <a:p>
            <a:r>
              <a:rPr lang="ru-RU" sz="2400" dirty="0"/>
              <a:t>поисковые ситуации активизируют деятельность учащихся </a:t>
            </a:r>
          </a:p>
          <a:p>
            <a:r>
              <a:rPr lang="ru-RU" sz="2400" dirty="0"/>
              <a:t>минимум репродукции и максимум творчества </a:t>
            </a:r>
          </a:p>
          <a:p>
            <a:r>
              <a:rPr lang="ru-RU" sz="2400" dirty="0" err="1"/>
              <a:t>времясбережение</a:t>
            </a:r>
            <a:r>
              <a:rPr lang="ru-RU" sz="2400" dirty="0"/>
              <a:t> и </a:t>
            </a:r>
            <a:r>
              <a:rPr lang="ru-RU" sz="2400" dirty="0" err="1"/>
              <a:t>здоровьесбережение</a:t>
            </a:r>
            <a:r>
              <a:rPr lang="ru-RU" sz="2400" dirty="0"/>
              <a:t> </a:t>
            </a:r>
          </a:p>
          <a:p>
            <a:r>
              <a:rPr lang="ru-RU" sz="2400" dirty="0"/>
              <a:t>в центре внимания урока – дети </a:t>
            </a:r>
          </a:p>
          <a:p>
            <a:r>
              <a:rPr lang="ru-RU" sz="2400" dirty="0"/>
              <a:t>планирование обратной связи</a:t>
            </a:r>
          </a:p>
          <a:p>
            <a:r>
              <a:rPr lang="ru-RU" sz="2400" dirty="0"/>
              <a:t>урок должен быть добрым</a:t>
            </a:r>
          </a:p>
        </p:txBody>
      </p:sp>
      <p:pic>
        <p:nvPicPr>
          <p:cNvPr id="5" name="Рисунок 4" descr="9oJKO8vQsFzx_1200x0_AybP2us9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084168" y="5013176"/>
            <a:ext cx="1588877" cy="14127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tterstock_101924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365104"/>
            <a:ext cx="2376264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Шесть шагов к подготовке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Определение нового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Конструирование проблемной ситуации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Планирование 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Планирование решений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Планирование результата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Планирование заданий для применения нового знания</a:t>
            </a:r>
          </a:p>
        </p:txBody>
      </p:sp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6068949_7-mykaleidoscope-ru-p-roza-rozita-krasivo-foto-7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Учитель, его отношение к учебному процессу, его творчество и профессионализм, его желание раскрыть способности каждого ребенка – вот это все и есть главный ресурс, без которого новые требования ФГОС к организации учебно-воспитательного процесса в школе не могут существовать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>
    <p:cover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210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Corbel</vt:lpstr>
      <vt:lpstr>Gill Sans MT</vt:lpstr>
      <vt:lpstr>Verdana</vt:lpstr>
      <vt:lpstr>Wingdings 2</vt:lpstr>
      <vt:lpstr>Солнцестояние</vt:lpstr>
      <vt:lpstr>Современное общество нуждается: </vt:lpstr>
      <vt:lpstr>Презентация PowerPoint</vt:lpstr>
      <vt:lpstr>Современный урок русского языка и литературы в условиях введения ФГОС нового поколения должен включать следующие шесть основных этапов: </vt:lpstr>
      <vt:lpstr>Предъявляемые требования к современному уроку русского языка и литературы в условиях введения ФГОС:</vt:lpstr>
      <vt:lpstr>Шесть шагов к подготовке урока: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Miha</dc:creator>
  <cp:lastModifiedBy>User</cp:lastModifiedBy>
  <cp:revision>8</cp:revision>
  <dcterms:created xsi:type="dcterms:W3CDTF">2023-03-11T11:56:50Z</dcterms:created>
  <dcterms:modified xsi:type="dcterms:W3CDTF">2023-03-13T07:00:18Z</dcterms:modified>
</cp:coreProperties>
</file>