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2" r:id="rId2"/>
    <p:sldId id="318" r:id="rId3"/>
    <p:sldId id="311" r:id="rId4"/>
    <p:sldId id="312" r:id="rId5"/>
    <p:sldId id="313" r:id="rId6"/>
    <p:sldId id="314" r:id="rId7"/>
    <p:sldId id="315" r:id="rId8"/>
    <p:sldId id="289" r:id="rId9"/>
    <p:sldId id="324" r:id="rId10"/>
    <p:sldId id="320" r:id="rId11"/>
    <p:sldId id="325" r:id="rId12"/>
    <p:sldId id="293" r:id="rId13"/>
    <p:sldId id="306" r:id="rId14"/>
    <p:sldId id="294" r:id="rId15"/>
    <p:sldId id="321" r:id="rId16"/>
    <p:sldId id="323" r:id="rId17"/>
    <p:sldId id="268" r:id="rId18"/>
    <p:sldId id="326" r:id="rId19"/>
    <p:sldId id="300" r:id="rId20"/>
    <p:sldId id="308" r:id="rId21"/>
    <p:sldId id="31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8000"/>
    <a:srgbClr val="F8C8EA"/>
    <a:srgbClr val="FF3300"/>
    <a:srgbClr val="CC6600"/>
    <a:srgbClr val="99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05" autoAdjust="0"/>
    <p:restoredTop sz="94660"/>
  </p:normalViewPr>
  <p:slideViewPr>
    <p:cSldViewPr>
      <p:cViewPr varScale="1">
        <p:scale>
          <a:sx n="45" d="100"/>
          <a:sy n="45" d="100"/>
        </p:scale>
        <p:origin x="1781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2459FE-17AA-4967-8C7A-4A1064EF2A5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2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0111B-9650-4EFC-A2C6-0B5DAB5BE6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A5E68-9CC5-41C9-885C-AE2DB059D06A}" type="slidenum">
              <a:rPr lang="ru-RU"/>
              <a:pPr/>
              <a:t>17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Действия – в тетрадях. Проверка - фронтально</a:t>
            </a:r>
          </a:p>
        </p:txBody>
      </p:sp>
    </p:spTree>
    <p:extLst>
      <p:ext uri="{BB962C8B-B14F-4D97-AF65-F5344CB8AC3E}">
        <p14:creationId xmlns:p14="http://schemas.microsoft.com/office/powerpoint/2010/main" val="356141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90378-7830-4618-8C6B-F9216A536F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1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53F03-CC4D-4F23-A942-86CC324B48C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4B792-B400-47F9-BD9A-81716B93AD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4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35BEAB-0216-41B8-8140-AD3955F2B4E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0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1ABACC-1E26-419B-8688-006C4C323F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2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B846D-811A-4DF5-8998-4FD81BB88D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4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A132C-5077-43AA-B9BF-B3AEF3FA32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57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924AA-60CB-4EE0-80DC-30BDD0AFDEE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4981C-8249-4890-BF2B-34653BB8DA0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83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9D172-7B78-4EE7-8967-61C9C07111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8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34845-D3F5-428C-82C2-448881A6924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35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46255-CFF9-4CA1-8463-8634B4DCF8B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5FB1E-B37C-404B-A2A2-43E102B80D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02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66FFFF">
                <a:gamma/>
                <a:tint val="0"/>
                <a:invGamma/>
              </a:srgbClr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835750-70FC-4D33-850D-3D481D5AD2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53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>
                <a:solidFill>
                  <a:srgbClr val="0070C0"/>
                </a:solidFill>
              </a:rPr>
              <a:t>Открытый урок</a:t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5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3602038"/>
            <a:ext cx="5256584" cy="165576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spcBef>
                <a:spcPts val="0"/>
              </a:spcBef>
            </a:pPr>
            <a:r>
              <a:rPr lang="ru-RU" dirty="0" err="1"/>
              <a:t>Скиданова</a:t>
            </a:r>
            <a:r>
              <a:rPr lang="ru-RU" dirty="0"/>
              <a:t> Оксана Владимировна</a:t>
            </a:r>
          </a:p>
          <a:p>
            <a:pPr>
              <a:spcBef>
                <a:spcPts val="0"/>
              </a:spcBef>
            </a:pPr>
            <a:r>
              <a:rPr lang="ru-RU" dirty="0"/>
              <a:t> учитель математики </a:t>
            </a:r>
          </a:p>
          <a:p>
            <a:pPr>
              <a:spcBef>
                <a:spcPts val="0"/>
              </a:spcBef>
            </a:pPr>
            <a:r>
              <a:rPr lang="ru-RU" dirty="0"/>
              <a:t>МБОУ «ИСОШ № 1 </a:t>
            </a:r>
            <a:r>
              <a:rPr lang="ru-RU" dirty="0" err="1"/>
              <a:t>им.Н.П.Наумова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64694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6" y="1916832"/>
            <a:ext cx="6739537" cy="258532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 урока:</a:t>
            </a:r>
          </a:p>
          <a:p>
            <a:pPr algn="ctr"/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Умножение дробей</a:t>
            </a:r>
          </a:p>
        </p:txBody>
      </p:sp>
    </p:spTree>
    <p:extLst>
      <p:ext uri="{BB962C8B-B14F-4D97-AF65-F5344CB8AC3E}">
        <p14:creationId xmlns:p14="http://schemas.microsoft.com/office/powerpoint/2010/main" val="344723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>
            <a:off x="1125415" y="1700808"/>
            <a:ext cx="6718726" cy="15769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4451" b="-999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ru-RU" sz="18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81" name="Google Shape;181;p20"/>
          <p:cNvSpPr/>
          <p:nvPr/>
        </p:nvSpPr>
        <p:spPr>
          <a:xfrm>
            <a:off x="3073954" y="3839837"/>
            <a:ext cx="3031424" cy="93576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000364" y="428604"/>
          <a:ext cx="28892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Формула" r:id="rId5" imgW="520560" imgH="177480" progId="Equation.3">
                  <p:embed/>
                </p:oleObj>
              </mc:Choice>
              <mc:Fallback>
                <p:oleObj name="Формула" r:id="rId5" imgW="5205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428604"/>
                        <a:ext cx="288925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 descr="D:\флешка\doc21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247" y="909613"/>
            <a:ext cx="3419475" cy="4103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2411760" y="620688"/>
            <a:ext cx="6624637" cy="3240087"/>
          </a:xfrm>
          <a:prstGeom prst="wedgeRoundRectCallout">
            <a:avLst>
              <a:gd name="adj1" fmla="val -65407"/>
              <a:gd name="adj2" fmla="val -5023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i="1" dirty="0">
                <a:latin typeface="Georgia" panose="02040502050405020303" pitchFamily="18" charset="0"/>
              </a:rPr>
              <a:t>Произведение двух дробей есть дробь, числитель которой равен произведению числителей, а знаменатель – произведению знаменателей этих дробей.</a:t>
            </a:r>
          </a:p>
        </p:txBody>
      </p:sp>
      <p:graphicFrame>
        <p:nvGraphicFramePr>
          <p:cNvPr id="5839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58398"/>
              </p:ext>
            </p:extLst>
          </p:nvPr>
        </p:nvGraphicFramePr>
        <p:xfrm>
          <a:off x="3348385" y="4365600"/>
          <a:ext cx="4318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6" name="Формула" r:id="rId3" imgW="152334" imgH="393529" progId="Equation.3">
                  <p:embed/>
                </p:oleObj>
              </mc:Choice>
              <mc:Fallback>
                <p:oleObj name="Формула" r:id="rId3" imgW="152334" imgH="393529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385" y="4365600"/>
                        <a:ext cx="43180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793147"/>
              </p:ext>
            </p:extLst>
          </p:nvPr>
        </p:nvGraphicFramePr>
        <p:xfrm>
          <a:off x="4067522" y="4365600"/>
          <a:ext cx="4000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7" name="Формула" r:id="rId5" imgW="164957" imgH="393359" progId="Equation.3">
                  <p:embed/>
                </p:oleObj>
              </mc:Choice>
              <mc:Fallback>
                <p:oleObj name="Формула" r:id="rId5" imgW="164957" imgH="393359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522" y="4365600"/>
                        <a:ext cx="4000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543211"/>
              </p:ext>
            </p:extLst>
          </p:nvPr>
        </p:nvGraphicFramePr>
        <p:xfrm>
          <a:off x="4859685" y="4365600"/>
          <a:ext cx="10271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8" name="Формула" r:id="rId7" imgW="317225" imgH="393359" progId="Equation.3">
                  <p:embed/>
                </p:oleObj>
              </mc:Choice>
              <mc:Fallback>
                <p:oleObj name="Формула" r:id="rId7" imgW="317225" imgH="393359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685" y="4365600"/>
                        <a:ext cx="102711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216247" y="213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8393" name="Rectangle 25"/>
          <p:cNvSpPr>
            <a:spLocks noChangeArrowheads="1"/>
          </p:cNvSpPr>
          <p:nvPr/>
        </p:nvSpPr>
        <p:spPr bwMode="auto">
          <a:xfrm>
            <a:off x="3780185" y="4761294"/>
            <a:ext cx="287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200" dirty="0">
                <a:cs typeface="Times New Roman" panose="02020603050405020304" pitchFamily="18" charset="0"/>
              </a:rPr>
              <a:t>▪</a:t>
            </a:r>
            <a:endParaRPr lang="ru-RU" dirty="0"/>
          </a:p>
        </p:txBody>
      </p:sp>
      <p:sp>
        <p:nvSpPr>
          <p:cNvPr id="58395" name="Rectangle 27"/>
          <p:cNvSpPr>
            <a:spLocks noChangeArrowheads="1"/>
          </p:cNvSpPr>
          <p:nvPr/>
        </p:nvSpPr>
        <p:spPr bwMode="auto">
          <a:xfrm>
            <a:off x="4572347" y="4718025"/>
            <a:ext cx="43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200">
                <a:cs typeface="Times New Roman" panose="02020603050405020304" pitchFamily="18" charset="0"/>
              </a:rPr>
              <a:t> =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1252125772_book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0528" y="1124744"/>
            <a:ext cx="4468813" cy="4511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2987824" y="1124744"/>
            <a:ext cx="5940425" cy="3024188"/>
          </a:xfrm>
          <a:prstGeom prst="wedgeRoundRectCallout">
            <a:avLst>
              <a:gd name="adj1" fmla="val -52056"/>
              <a:gd name="adj2" fmla="val 2912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Упражнения  для  глаз</a:t>
            </a: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Будем  делать  мы  сейчас.</a:t>
            </a: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Смотрим  вверх  и  смотрим  вниз.</a:t>
            </a: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Смотрим  вдаль  и  смотрим  вблизь. </a:t>
            </a: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И  десяток  раз  моргнём,</a:t>
            </a: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И  зажмуримся  потом.</a:t>
            </a: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Если  глазки  устают-</a:t>
            </a:r>
          </a:p>
          <a:p>
            <a:pPr algn="ctr"/>
            <a:r>
              <a:rPr lang="ru-RU" sz="2000" b="1" i="1">
                <a:solidFill>
                  <a:srgbClr val="008000"/>
                </a:solidFill>
                <a:latin typeface="Georgia" panose="02040502050405020303" pitchFamily="18" charset="0"/>
              </a:rPr>
              <a:t>Упражнения  спасут!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18331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Физкультминутка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6672"/>
            <a:ext cx="9144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/>
              <a:t>Сокращение дробей при умножении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28655" y="2777050"/>
                <a:ext cx="1955664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r>
                        <a:rPr lang="ru-RU" sz="36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655" y="2777050"/>
                <a:ext cx="1955664" cy="105201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45208" y="2773757"/>
                <a:ext cx="1955664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208" y="2773757"/>
                <a:ext cx="1955664" cy="105201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2780928"/>
                <a:ext cx="1445909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3∙1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36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780928"/>
                <a:ext cx="1445909" cy="1040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00737" y="2768241"/>
                <a:ext cx="63799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0737" y="2768241"/>
                <a:ext cx="637995" cy="10407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3816887" y="2867810"/>
            <a:ext cx="367628" cy="249402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47122" y="2537409"/>
            <a:ext cx="20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8821" y="3747777"/>
            <a:ext cx="20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1388" y="3663542"/>
            <a:ext cx="20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23649" y="2462804"/>
            <a:ext cx="207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4511741" y="2846470"/>
            <a:ext cx="367628" cy="249402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3730402" y="3484610"/>
            <a:ext cx="367628" cy="249402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480885" y="3572260"/>
            <a:ext cx="367628" cy="249402"/>
          </a:xfrm>
          <a:prstGeom prst="line">
            <a:avLst/>
          </a:prstGeom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7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у доски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№ 892 (а, б, в, г)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24" y="4801375"/>
            <a:ext cx="2009800" cy="150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14948"/>
            <a:ext cx="2009800" cy="150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009800" cy="1507350"/>
          </a:xfrm>
          <a:prstGeom prst="rect">
            <a:avLst/>
          </a:prstGeom>
        </p:spPr>
      </p:pic>
      <p:pic>
        <p:nvPicPr>
          <p:cNvPr id="8" name="Рисунок 135" descr="http://pedsovet.su/_ld/400/55052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29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4" descr="s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5700" y="4330700"/>
            <a:ext cx="276066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913" y="404813"/>
          <a:ext cx="6418262" cy="1016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18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1614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9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Устно:</a:t>
                      </a:r>
                      <a:br>
                        <a:rPr lang="ru-RU" sz="3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3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900"/>
                        </a:spcAft>
                      </a:pPr>
                      <a:r>
                        <a:rPr lang="ru-RU" sz="3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Выполните умножение</a:t>
                      </a:r>
                      <a:endParaRPr lang="ru-RU" sz="3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286" marR="11428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32" name="Object 14"/>
          <p:cNvGraphicFramePr>
            <a:graphicFrameLocks noChangeAspect="1"/>
          </p:cNvGraphicFramePr>
          <p:nvPr/>
        </p:nvGraphicFramePr>
        <p:xfrm>
          <a:off x="129883" y="1557338"/>
          <a:ext cx="2518068" cy="1728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Формула" r:id="rId3" imgW="558720" imgH="393480" progId="Equation.3">
                  <p:embed/>
                </p:oleObj>
              </mc:Choice>
              <mc:Fallback>
                <p:oleObj name="Формула" r:id="rId3" imgW="558720" imgH="3934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83" y="1557338"/>
                        <a:ext cx="2518068" cy="1728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500430" y="1643050"/>
          <a:ext cx="2101855" cy="144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Формула" r:id="rId5" imgW="558720" imgH="393480" progId="Equation.3">
                  <p:embed/>
                </p:oleObj>
              </mc:Choice>
              <mc:Fallback>
                <p:oleObj name="Формула" r:id="rId5" imgW="55872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1643050"/>
                        <a:ext cx="2101855" cy="1443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6000760" y="1643050"/>
          <a:ext cx="2348784" cy="161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8" name="Формула" r:id="rId7" imgW="558720" imgH="393480" progId="Equation.3">
                  <p:embed/>
                </p:oleObj>
              </mc:Choice>
              <mc:Fallback>
                <p:oleObj name="Формула" r:id="rId7" imgW="5587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1643050"/>
                        <a:ext cx="2348784" cy="16125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0" y="3429000"/>
          <a:ext cx="2390533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9" name="Формула" r:id="rId9" imgW="545760" imgH="393480" progId="Equation.3">
                  <p:embed/>
                </p:oleObj>
              </mc:Choice>
              <mc:Fallback>
                <p:oleObj name="Формула" r:id="rId9" imgW="54576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2390533" cy="178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2571736" y="3643314"/>
          <a:ext cx="2390780" cy="164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0" name="Формула" r:id="rId11" imgW="558720" imgH="393480" progId="Equation.3">
                  <p:embed/>
                </p:oleObj>
              </mc:Choice>
              <mc:Fallback>
                <p:oleObj name="Формула" r:id="rId11" imgW="55872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3643314"/>
                        <a:ext cx="2390780" cy="16413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5072066" y="3643314"/>
          <a:ext cx="2192047" cy="1504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Формула" r:id="rId13" imgW="558720" imgH="393480" progId="Equation.3">
                  <p:embed/>
                </p:oleObj>
              </mc:Choice>
              <mc:Fallback>
                <p:oleObj name="Формула" r:id="rId13" imgW="55872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3643314"/>
                        <a:ext cx="2192047" cy="15049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RCTR0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16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90800" y="404813"/>
            <a:ext cx="6553200" cy="649287"/>
          </a:xfrm>
          <a:prstGeom prst="wedgeRoundRectCallout">
            <a:avLst>
              <a:gd name="adj1" fmla="val -67782"/>
              <a:gd name="adj2" fmla="val 152199"/>
              <a:gd name="adj3" fmla="val 1666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 i="1">
                <a:latin typeface="Georgia" panose="02040502050405020303" pitchFamily="18" charset="0"/>
              </a:rPr>
              <a:t>Выполните  умножение:</a:t>
            </a:r>
          </a:p>
        </p:txBody>
      </p: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2413000" y="1557338"/>
            <a:ext cx="1854200" cy="5078412"/>
            <a:chOff x="1520" y="981"/>
            <a:chExt cx="1168" cy="3199"/>
          </a:xfrm>
        </p:grpSpPr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27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3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064" y="981"/>
              <a:ext cx="27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2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1837" y="1072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520" y="1797"/>
              <a:ext cx="27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1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4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2064" y="1797"/>
              <a:ext cx="27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8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9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837" y="1888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520" y="2614"/>
              <a:ext cx="27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4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5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1927" y="2614"/>
              <a:ext cx="499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15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 4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1837" y="2705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1520" y="3430"/>
              <a:ext cx="27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3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8</a:t>
              </a: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064" y="3430"/>
              <a:ext cx="27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 u="sng">
                  <a:solidFill>
                    <a:srgbClr val="0000CC"/>
                  </a:solidFill>
                </a:rPr>
                <a:t>2</a:t>
              </a:r>
            </a:p>
            <a:p>
              <a:r>
                <a:rPr lang="ru-RU" sz="3600" b="1">
                  <a:solidFill>
                    <a:srgbClr val="0000CC"/>
                  </a:solidFill>
                </a:rPr>
                <a:t>6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1837" y="352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3200" b="1">
                  <a:solidFill>
                    <a:srgbClr val="0000CC"/>
                  </a:solidFill>
                </a:rPr>
                <a:t>.</a:t>
              </a:r>
            </a:p>
          </p:txBody>
        </p:sp>
        <p:sp>
          <p:nvSpPr>
            <p:cNvPr id="17426" name="Text Box 18"/>
            <p:cNvSpPr txBox="1">
              <a:spLocks noChangeArrowheads="1"/>
            </p:cNvSpPr>
            <p:nvPr/>
          </p:nvSpPr>
          <p:spPr bwMode="auto">
            <a:xfrm>
              <a:off x="2381" y="1117"/>
              <a:ext cx="3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2381" y="1933"/>
              <a:ext cx="3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2381" y="2750"/>
              <a:ext cx="3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2381" y="3566"/>
              <a:ext cx="3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3600" b="1">
                  <a:solidFill>
                    <a:srgbClr val="0000CC"/>
                  </a:solidFill>
                </a:rPr>
                <a:t>=</a:t>
              </a:r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4284663" y="1052513"/>
            <a:ext cx="1296987" cy="2016125"/>
          </a:xfrm>
          <a:prstGeom prst="irregularSeal1">
            <a:avLst/>
          </a:prstGeom>
          <a:solidFill>
            <a:srgbClr val="F8C8EA"/>
          </a:solidFill>
          <a:ln w="9525">
            <a:solidFill>
              <a:srgbClr val="F8C8E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u="sng">
                <a:solidFill>
                  <a:srgbClr val="FF3300"/>
                </a:solidFill>
              </a:rPr>
              <a:t>2</a:t>
            </a:r>
          </a:p>
          <a:p>
            <a:pPr algn="ctr"/>
            <a:r>
              <a:rPr lang="ru-RU" sz="3200" b="1">
                <a:solidFill>
                  <a:srgbClr val="FF3300"/>
                </a:solidFill>
              </a:rPr>
              <a:t>15</a:t>
            </a:r>
          </a:p>
        </p:txBody>
      </p:sp>
      <p:sp>
        <p:nvSpPr>
          <p:cNvPr id="17432" name="AutoShape 24"/>
          <p:cNvSpPr>
            <a:spLocks noChangeArrowheads="1"/>
          </p:cNvSpPr>
          <p:nvPr/>
        </p:nvSpPr>
        <p:spPr bwMode="auto">
          <a:xfrm>
            <a:off x="4140200" y="2420938"/>
            <a:ext cx="1296988" cy="2016125"/>
          </a:xfrm>
          <a:prstGeom prst="irregularSeal1">
            <a:avLst/>
          </a:prstGeom>
          <a:solidFill>
            <a:srgbClr val="CCFFCC"/>
          </a:solidFill>
          <a:ln w="9525">
            <a:solidFill>
              <a:srgbClr val="CC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u="sng">
                <a:solidFill>
                  <a:srgbClr val="008000"/>
                </a:solidFill>
              </a:rPr>
              <a:t>2</a:t>
            </a:r>
          </a:p>
          <a:p>
            <a:pPr algn="ctr"/>
            <a:r>
              <a:rPr lang="ru-RU" sz="3200" b="1">
                <a:solidFill>
                  <a:srgbClr val="008000"/>
                </a:solidFill>
              </a:rPr>
              <a:t>9</a:t>
            </a:r>
          </a:p>
        </p:txBody>
      </p:sp>
      <p:sp>
        <p:nvSpPr>
          <p:cNvPr id="17433" name="AutoShape 25"/>
          <p:cNvSpPr>
            <a:spLocks noChangeArrowheads="1"/>
          </p:cNvSpPr>
          <p:nvPr/>
        </p:nvSpPr>
        <p:spPr bwMode="auto">
          <a:xfrm>
            <a:off x="4067175" y="3716338"/>
            <a:ext cx="1296988" cy="2016125"/>
          </a:xfrm>
          <a:prstGeom prst="irregularSeal1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17434" name="AutoShape 26"/>
          <p:cNvSpPr>
            <a:spLocks noChangeArrowheads="1"/>
          </p:cNvSpPr>
          <p:nvPr/>
        </p:nvSpPr>
        <p:spPr bwMode="auto">
          <a:xfrm>
            <a:off x="4067175" y="5013325"/>
            <a:ext cx="1296988" cy="2016125"/>
          </a:xfrm>
          <a:prstGeom prst="irregularSeal1">
            <a:avLst/>
          </a:pr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u="sng"/>
              <a:t>1</a:t>
            </a:r>
          </a:p>
          <a:p>
            <a:pPr algn="ctr"/>
            <a:r>
              <a:rPr lang="ru-RU" sz="32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31" grpId="0" animBg="1"/>
      <p:bldP spid="17432" grpId="0" animBg="1"/>
      <p:bldP spid="17433" grpId="0" animBg="1"/>
      <p:bldP spid="174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у доски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№ 892 (а, б, в, г)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24" y="4801375"/>
            <a:ext cx="2009800" cy="1507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14948"/>
            <a:ext cx="2009800" cy="150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60848"/>
            <a:ext cx="2009800" cy="150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9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46000">
              <a:srgbClr val="66FFFF">
                <a:gamma/>
                <a:tint val="0"/>
                <a:invGamma/>
              </a:srgbClr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476375" y="908050"/>
            <a:ext cx="6786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</a:rPr>
              <a:t>Домашнее задание</a:t>
            </a:r>
            <a:br>
              <a:rPr lang="ru-RU" sz="54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95536" y="1916832"/>
            <a:ext cx="8496944" cy="119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4400" dirty="0">
                <a:latin typeface="Times New Roman" panose="02020603050405020304" pitchFamily="18" charset="0"/>
              </a:rPr>
              <a:t>С.196 учить правило </a:t>
            </a:r>
          </a:p>
          <a:p>
            <a:r>
              <a:rPr lang="ru-RU" sz="4400" dirty="0">
                <a:latin typeface="Times New Roman" panose="02020603050405020304" pitchFamily="18" charset="0"/>
              </a:rPr>
              <a:t>№ 889, № 892(</a:t>
            </a:r>
            <a:r>
              <a:rPr lang="ru-RU" sz="4400" dirty="0" err="1">
                <a:latin typeface="Times New Roman" panose="02020603050405020304" pitchFamily="18" charset="0"/>
              </a:rPr>
              <a:t>д</a:t>
            </a:r>
            <a:r>
              <a:rPr lang="ru-RU" sz="4400" dirty="0">
                <a:latin typeface="Times New Roman" panose="02020603050405020304" pitchFamily="18" charset="0"/>
              </a:rPr>
              <a:t>, е, ж, з) </a:t>
            </a:r>
            <a:br>
              <a:rPr lang="ru-RU" sz="5400" dirty="0">
                <a:latin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087"/>
            <a:ext cx="6663546" cy="37449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ставка сериала кухн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0"/>
    </mc:Choice>
    <mc:Fallback xmlns="">
      <p:transition spd="slow" advTm="6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CRCTR02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71" y="381667"/>
            <a:ext cx="2153941" cy="3767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2843808" y="404813"/>
            <a:ext cx="5833912" cy="1079971"/>
          </a:xfrm>
          <a:prstGeom prst="wedgeRoundRectCallout">
            <a:avLst>
              <a:gd name="adj1" fmla="val -71771"/>
              <a:gd name="adj2" fmla="val 85926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50000">
                <a:srgbClr val="F8C8EA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5400" b="1" i="1" dirty="0">
                <a:solidFill>
                  <a:srgbClr val="FF3300"/>
                </a:solidFill>
                <a:latin typeface="Georgia" panose="02040502050405020303" pitchFamily="18" charset="0"/>
              </a:rPr>
              <a:t>Молодцы!</a:t>
            </a:r>
          </a:p>
        </p:txBody>
      </p:sp>
      <p:pic>
        <p:nvPicPr>
          <p:cNvPr id="79874" name="Picture 2" descr="https://ds04.infourok.ru/uploads/ex/0ecc/00166973-27306cef/img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33" y="1844824"/>
            <a:ext cx="6232822" cy="467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9"/>
            <a:ext cx="8229600" cy="4032448"/>
          </a:xfrm>
        </p:spPr>
        <p:txBody>
          <a:bodyPr>
            <a:scene3d>
              <a:camera prst="orthographicFront">
                <a:rot lat="0" lon="600000" rev="1200000"/>
              </a:camera>
              <a:lightRig rig="threePt" dir="t"/>
            </a:scene3d>
            <a:sp3d z="12700"/>
          </a:bodyPr>
          <a:lstStyle/>
          <a:p>
            <a:pPr marL="0" indent="0">
              <a:buNone/>
            </a:pPr>
            <a:endParaRPr lang="ru-RU" sz="5200" b="1" spc="300" dirty="0">
              <a:solidFill>
                <a:srgbClr val="00B0F0"/>
              </a:solidFill>
              <a:effectLst>
                <a:glow rad="406400">
                  <a:schemeClr val="accent1">
                    <a:alpha val="40000"/>
                  </a:schemeClr>
                </a:glow>
                <a:outerShdw dir="13200000" algn="ctr" rotWithShape="0">
                  <a:srgbClr val="000000">
                    <a:alpha val="56000"/>
                  </a:srgbClr>
                </a:outerShdw>
                <a:reflection endPos="0" dist="50800" dir="5400000" sy="-100000" algn="bl" rotWithShape="0"/>
              </a:effectLst>
            </a:endParaRPr>
          </a:p>
          <a:p>
            <a:pPr marL="0" indent="0">
              <a:buNone/>
            </a:pPr>
            <a:endParaRPr lang="ru-RU" sz="5200" b="1" spc="300" dirty="0">
              <a:solidFill>
                <a:srgbClr val="00B0F0"/>
              </a:solidFill>
              <a:effectLst>
                <a:glow rad="406400">
                  <a:schemeClr val="accent1">
                    <a:alpha val="40000"/>
                  </a:schemeClr>
                </a:glow>
                <a:outerShdw dir="13200000" algn="ctr" rotWithShape="0">
                  <a:srgbClr val="000000">
                    <a:alpha val="56000"/>
                  </a:srgbClr>
                </a:outerShdw>
                <a:reflection endPos="0" dist="50800" dir="5400000" sy="-100000" algn="bl" rotWithShape="0"/>
              </a:effectLst>
            </a:endParaRPr>
          </a:p>
          <a:p>
            <a:pPr marL="0" indent="0">
              <a:buNone/>
            </a:pPr>
            <a:r>
              <a:rPr lang="ru-RU" sz="5200" b="1" spc="300" dirty="0">
                <a:solidFill>
                  <a:srgbClr val="00B0F0"/>
                </a:solidFill>
                <a:effectLst>
                  <a:glow rad="406400">
                    <a:schemeClr val="accent1">
                      <a:alpha val="40000"/>
                    </a:schemeClr>
                  </a:glow>
                  <a:outerShdw dir="13200000" algn="ctr" rotWithShape="0">
                    <a:srgbClr val="000000">
                      <a:alpha val="56000"/>
                    </a:srgbClr>
                  </a:outerShdw>
                  <a:reflection endPos="0" dist="50800" dir="5400000" sy="-100000" algn="bl" rotWithShape="0"/>
                </a:effectLst>
              </a:rPr>
              <a:t>   Спасибо за урок!!!</a:t>
            </a:r>
          </a:p>
          <a:p>
            <a:pPr marL="0" indent="0">
              <a:buNone/>
            </a:pPr>
            <a:endParaRPr lang="ru-RU" sz="5200" spc="300" dirty="0">
              <a:solidFill>
                <a:srgbClr val="00B0F0"/>
              </a:solidFill>
              <a:effectLst>
                <a:glow rad="406400">
                  <a:schemeClr val="accent1">
                    <a:alpha val="40000"/>
                  </a:schemeClr>
                </a:glow>
                <a:outerShdw dir="13200000" algn="ctr" rotWithShape="0">
                  <a:srgbClr val="000000">
                    <a:alpha val="56000"/>
                  </a:srgbClr>
                </a:outerShdw>
                <a:reflection endPos="0" dist="508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922338"/>
            <a:ext cx="7416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«Чтобы переварить знания, надо поглощать их с аппетитом»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Анатоль Франс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73513"/>
            <a:ext cx="2665413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4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5" name="Picture 17" descr="http://img1.liveinternet.ru/images/foto/c/1/apps/4/812/4812429_2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5"/>
          <a:stretch>
            <a:fillRect/>
          </a:stretch>
        </p:blipFill>
        <p:spPr bwMode="auto">
          <a:xfrm>
            <a:off x="1763713" y="3863975"/>
            <a:ext cx="54006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http://xn--80aimveh.pp.ua/uploads/posts/2016-06/yakim-maye-buti-sito-dlya-prosyuvannya-boroshna_50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313"/>
            <a:ext cx="716915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681563"/>
              </p:ext>
            </p:extLst>
          </p:nvPr>
        </p:nvGraphicFramePr>
        <p:xfrm>
          <a:off x="1643042" y="857232"/>
          <a:ext cx="753921" cy="1485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7" name="Формула" r:id="rId4" imgW="152334" imgH="393529" progId="Equation.3">
                  <p:embed/>
                </p:oleObj>
              </mc:Choice>
              <mc:Fallback>
                <p:oleObj name="Формула" r:id="rId4" imgW="152334" imgH="393529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857232"/>
                        <a:ext cx="753921" cy="148575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346888"/>
              </p:ext>
            </p:extLst>
          </p:nvPr>
        </p:nvGraphicFramePr>
        <p:xfrm>
          <a:off x="5214943" y="500706"/>
          <a:ext cx="941234" cy="1403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8" name="Формула" r:id="rId6" imgW="215713" imgH="393359" progId="Equation.3">
                  <p:embed/>
                </p:oleObj>
              </mc:Choice>
              <mc:Fallback>
                <p:oleObj name="Формула" r:id="rId6" imgW="215713" imgH="393359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3" y="500706"/>
                        <a:ext cx="941234" cy="140398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589878"/>
              </p:ext>
            </p:extLst>
          </p:nvPr>
        </p:nvGraphicFramePr>
        <p:xfrm>
          <a:off x="6429388" y="676462"/>
          <a:ext cx="928694" cy="156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9" name="Формула" r:id="rId8" imgW="203112" imgH="393529" progId="Equation.3">
                  <p:embed/>
                </p:oleObj>
              </mc:Choice>
              <mc:Fallback>
                <p:oleObj name="Формула" r:id="rId8" imgW="203112" imgH="393529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676462"/>
                        <a:ext cx="928694" cy="156141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255069"/>
              </p:ext>
            </p:extLst>
          </p:nvPr>
        </p:nvGraphicFramePr>
        <p:xfrm>
          <a:off x="3428992" y="2087675"/>
          <a:ext cx="816412" cy="155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0" name="Формула" r:id="rId10" imgW="203112" imgH="393529" progId="Equation.3">
                  <p:embed/>
                </p:oleObj>
              </mc:Choice>
              <mc:Fallback>
                <p:oleObj name="Формула" r:id="rId10" imgW="203112" imgH="393529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992" y="2087675"/>
                        <a:ext cx="816412" cy="15578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79532"/>
              </p:ext>
            </p:extLst>
          </p:nvPr>
        </p:nvGraphicFramePr>
        <p:xfrm>
          <a:off x="4572000" y="1947069"/>
          <a:ext cx="720081" cy="153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1" name="Уравнение" r:id="rId12" imgW="190440" imgH="393480" progId="Equation.3">
                  <p:embed/>
                </p:oleObj>
              </mc:Choice>
              <mc:Fallback>
                <p:oleObj name="Уравнение" r:id="rId12" imgW="190440" imgH="39348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947069"/>
                        <a:ext cx="720081" cy="15322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500174"/>
            <a:ext cx="687063" cy="183564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6" name="Рисунок 15" descr="Рисунок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7" y="2357430"/>
            <a:ext cx="714380" cy="172797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7" name="Рисунок 16" descr="Рисунок3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73104"/>
            <a:ext cx="785818" cy="153183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8" name="Рисунок 17" descr="Рисунок4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00706"/>
            <a:ext cx="857255" cy="1468172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9" name="Рисунок 18" descr="Рисунок5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428867"/>
            <a:ext cx="1008360" cy="169640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961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30093 C -0.06597 -0.29306 -0.11493 -0.27361 -0.11493 -0.25741 C -0.11493 -0.24306 -0.06701 -0.23172 -0.00295 -0.23172 C 0.06094 -0.23172 0.11493 -0.24306 0.11493 -0.25741 C 0.11493 -0.27361 0.05903 -0.27709 -0.00503 -0.26644 C -0.06805 -0.25463 -0.11493 -0.23449 -0.11493 -0.21991 C -0.11493 -0.20533 -0.06597 -0.19375 -0.00295 -0.19375 C 0.06094 -0.19375 0.11493 -0.20533 0.11493 -0.21991 C 0.11493 -0.23449 0.05903 -0.23843 -0.00399 -0.22778 C -0.06805 -0.21713 -0.11493 -0.19723 -0.11493 -0.18241 C -0.11493 -0.16644 -0.06597 -0.1544 -0.00208 -0.1544 C 0.06094 -0.1544 0.11493 -0.16644 0.11493 -0.18241 C 0.11493 -0.19676 0.05903 -0.19977 -0.00399 -0.19098 C -0.06701 -0.17986 -0.11493 -0.15857 -0.11493 -0.14399 C -0.11493 -0.12917 -0.06493 -0.11713 -0.00208 -0.11713 C 0.06302 -0.11713 0.11493 -0.12917 0.11493 -0.14399 C 0.11493 -0.15857 0.06007 -0.1625 -0.00295 -0.15186 C -0.06597 -0.14121 -0.11493 -0.12107 -0.11493 -0.10649 C -0.11493 -0.09167 -0.06493 -0.08102 -0.00104 -0.08102 C 0.06302 -0.08102 0.11493 -0.09236 0.11493 -0.10649 C 0.11493 -0.12107 0.06007 -0.12616 -0.00295 -0.11528 C -0.06597 -0.10394 -0.11493 -0.08264 -0.11493 -0.06945 C -0.11493 -0.05463 -0.06406 -0.04283 -0.00104 -0.04283 C 0.06302 -0.04283 0.11493 -0.05463 0.11493 -0.06945 C 0.11493 -0.08264 0.06094 -0.08681 -0.00295 -0.07732 C -0.06597 -0.06667 -0.11493 -0.04537 -0.11493 -0.03079 C -0.11493 -0.01736 -0.06406 -0.00417 -2.77778E-6 -0.00417 C 0.06407 -0.00417 0.11493 -0.01598 0.11493 -0.03079 C 0.11493 -0.04537 0.06094 -0.04931 -0.00208 -0.03866 C -0.06493 -0.02801 -0.11597 -0.00811 -0.11493 0.00671 C -0.11406 0.02129 -0.06406 0.03194 -2.77778E-6 0.03194 C 0.06407 0.03194 0.11493 0.01875 0.11493 0.00532 C 0.11493 -0.00811 0.06302 -0.01204 -2.77778E-6 3.7037E-6 " pathEditMode="relative" rAng="0" ptsTypes="AAAAAAAAAAAAAAAAAAAAAAAAAAAAAAAAA">
                                      <p:cBhvr>
                                        <p:cTn id="6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66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12014 0.535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2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8565 L 0.05382 0.4337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740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9328 L 0.08802 0.60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25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2.22222E-6 L 0.04914 0.6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316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9722 L -0.04913 0.442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http://ladja.su/ftp/images/00000010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5"/>
          <a:stretch>
            <a:fillRect/>
          </a:stretch>
        </p:blipFill>
        <p:spPr bwMode="auto">
          <a:xfrm>
            <a:off x="3214688" y="2286000"/>
            <a:ext cx="2286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9" descr="http://ladja.su/ftp/images/000000105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15"/>
          <a:stretch>
            <a:fillRect/>
          </a:stretch>
        </p:blipFill>
        <p:spPr bwMode="auto">
          <a:xfrm>
            <a:off x="3214688" y="260351"/>
            <a:ext cx="2286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7" descr="http://img1.liveinternet.ru/images/foto/c/1/apps/4/812/4812429_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75"/>
          <a:stretch>
            <a:fillRect/>
          </a:stretch>
        </p:blipFill>
        <p:spPr bwMode="auto">
          <a:xfrm>
            <a:off x="1258888" y="3286125"/>
            <a:ext cx="62293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Box 10"/>
          <p:cNvSpPr txBox="1">
            <a:spLocks noChangeArrowheads="1"/>
          </p:cNvSpPr>
          <p:nvPr/>
        </p:nvSpPr>
        <p:spPr bwMode="auto">
          <a:xfrm>
            <a:off x="3349476" y="1843882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08523" y="2221548"/>
            <a:ext cx="428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4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03985" y="2279015"/>
            <a:ext cx="4562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4" name="TextBox 23"/>
          <p:cNvSpPr txBox="1">
            <a:spLocks noChangeArrowheads="1"/>
          </p:cNvSpPr>
          <p:nvPr/>
        </p:nvSpPr>
        <p:spPr bwMode="auto">
          <a:xfrm>
            <a:off x="3670944" y="1850390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14750" y="2214563"/>
            <a:ext cx="642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23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786188" y="2286000"/>
            <a:ext cx="4257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26"/>
          <p:cNvSpPr txBox="1">
            <a:spLocks noChangeArrowheads="1"/>
          </p:cNvSpPr>
          <p:nvPr/>
        </p:nvSpPr>
        <p:spPr bwMode="auto">
          <a:xfrm>
            <a:off x="4286250" y="1857375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286250" y="221456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4286250" y="2285206"/>
            <a:ext cx="357187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0" name="TextBox 29"/>
          <p:cNvSpPr txBox="1">
            <a:spLocks noChangeArrowheads="1"/>
          </p:cNvSpPr>
          <p:nvPr/>
        </p:nvSpPr>
        <p:spPr bwMode="auto">
          <a:xfrm>
            <a:off x="4643438" y="1857375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572000" y="2143117"/>
            <a:ext cx="6429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20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1069" y="2284411"/>
            <a:ext cx="360041" cy="27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3" name="TextBox 32"/>
          <p:cNvSpPr txBox="1">
            <a:spLocks noChangeArrowheads="1"/>
          </p:cNvSpPr>
          <p:nvPr/>
        </p:nvSpPr>
        <p:spPr bwMode="auto">
          <a:xfrm>
            <a:off x="5072063" y="1857375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72063" y="221456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Arial" panose="020B0604020202020204" pitchFamily="34" charset="0"/>
              </a:rPr>
              <a:t>7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085878" y="2301079"/>
            <a:ext cx="400994" cy="47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 descr="http://images.easyfreeclipart.com/1837/scissors-clip-art-amp-images-free-for-commercial-use-183719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714500"/>
            <a:ext cx="26908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28 0.00255 L -0.7835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6702 0.04004 C 0.08108 0.04907 0.10209 0.05393 0.12396 0.05393 C 0.14896 0.05393 0.16893 0.04907 0.18299 0.04004 L 0.25 1.48148E-6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51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-0.0835 0.1905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951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-0.05156 0.19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95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2795 0.191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956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4172E-6 L 0.00434 0.191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5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02796 0.191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28" grpId="0"/>
      <p:bldP spid="31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 descr="http://digidoo.ru/media/catalog/product/cache/1/small_image/300x/9df78eab33525d08d6e5fb8d27136e95/posuda/3170169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795080">
            <a:off x="5012163" y="15441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9" descr="http://maxibar.ru/files/pricelist_images/3170965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1323">
            <a:off x="652647" y="81174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17" descr="http://img1.liveinternet.ru/images/foto/c/1/apps/4/812/4812429_2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870" b="32674"/>
          <a:stretch/>
        </p:blipFill>
        <p:spPr bwMode="auto">
          <a:xfrm>
            <a:off x="2123727" y="2924944"/>
            <a:ext cx="4948585" cy="33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00125" y="200025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86" name="TextBox 8"/>
          <p:cNvSpPr txBox="1">
            <a:spLocks noChangeArrowheads="1"/>
          </p:cNvSpPr>
          <p:nvPr/>
        </p:nvSpPr>
        <p:spPr bwMode="auto">
          <a:xfrm>
            <a:off x="1000125" y="2357438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5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928688" y="2428875"/>
            <a:ext cx="500062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188" y="200025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46089" name="TextBox 11"/>
          <p:cNvSpPr txBox="1">
            <a:spLocks noChangeArrowheads="1"/>
          </p:cNvSpPr>
          <p:nvPr/>
        </p:nvSpPr>
        <p:spPr bwMode="auto">
          <a:xfrm>
            <a:off x="1500188" y="2357438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9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28750" y="2428875"/>
            <a:ext cx="50006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28794" y="1928802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46092" name="TextBox 14"/>
          <p:cNvSpPr txBox="1">
            <a:spLocks noChangeArrowheads="1"/>
          </p:cNvSpPr>
          <p:nvPr/>
        </p:nvSpPr>
        <p:spPr bwMode="auto">
          <a:xfrm>
            <a:off x="1928813" y="2357438"/>
            <a:ext cx="714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31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57375" y="2428875"/>
            <a:ext cx="50006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0" y="1928813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6095" name="TextBox 17"/>
          <p:cNvSpPr txBox="1">
            <a:spLocks noChangeArrowheads="1"/>
          </p:cNvSpPr>
          <p:nvPr/>
        </p:nvSpPr>
        <p:spPr bwMode="auto">
          <a:xfrm>
            <a:off x="6858000" y="228600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786563" y="2357438"/>
            <a:ext cx="500062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15063" y="2000250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6098" name="TextBox 20"/>
          <p:cNvSpPr txBox="1">
            <a:spLocks noChangeArrowheads="1"/>
          </p:cNvSpPr>
          <p:nvPr/>
        </p:nvSpPr>
        <p:spPr bwMode="auto">
          <a:xfrm>
            <a:off x="6215063" y="2357438"/>
            <a:ext cx="428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</a:rPr>
              <a:t>8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072198" y="2428868"/>
            <a:ext cx="500063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5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48 -0.00209 0.00695 -0.00463 0.01077 -0.00648 C 0.01268 -0.00741 0.01476 -0.00741 0.01684 -0.0081 C 0.03212 -0.0125 0.00938 -0.00648 0.02761 -0.01111 C 0.03247 -0.01065 0.03733 -0.01088 0.04202 -0.00973 C 0.04653 -0.00834 0.04532 -0.00556 0.04688 -0.00162 C 0.04896 0.0037 0.04931 0.00324 0.05295 0.00648 C 0.05504 0.01481 0.05348 0.00995 0.05886 0.02083 C 0.06111 0.02523 0.06111 0.02662 0.06493 0.02893 C 0.06997 0.03194 0.07309 0.0324 0.07813 0.03379 C 0.08594 0.0331 0.09462 0.03333 0.10226 0.03055 C 0.10469 0.02963 0.10747 0.02916 0.10955 0.02731 L 0.11667 0.02083 C 0.11789 0.0199 0.11893 0.01828 0.12032 0.01759 C 0.12153 0.01713 0.12275 0.0169 0.12396 0.01597 C 0.13334 0.00995 0.12205 0.01527 0.13125 0.01134 C 0.13473 0.0118 0.13854 0.0118 0.14202 0.01296 C 0.1467 0.01435 0.14514 0.01643 0.14688 0.02083 C 0.1474 0.02268 0.14861 0.02407 0.14931 0.02569 C 0.14983 0.02731 0.14966 0.02916 0.15052 0.03055 C 0.15139 0.03194 0.15278 0.03287 0.154 0.03379 C 0.1592 0.0368 0.16111 0.0368 0.16615 0.03865 C 0.16736 0.03912 0.16858 0.03958 0.16979 0.04027 C 0.18177 0.03958 0.19375 0.03865 0.20591 0.03865 C 0.22084 0.03865 0.22414 0.03958 0.23594 0.0419 L 0.24323 0.0449 L 0.2467 0.04652 C 0.24792 0.04815 0.24914 0.05 0.25035 0.05139 C 0.25157 0.05277 0.25313 0.05324 0.254 0.05463 C 0.25486 0.05602 0.25469 0.05787 0.25521 0.05949 C 0.25591 0.06111 0.25695 0.0625 0.25764 0.06435 C 0.25816 0.06574 0.25834 0.06759 0.25886 0.06921 C 0.25955 0.07083 0.26059 0.07222 0.26129 0.07384 C 0.26337 0.08055 0.26389 0.08472 0.26493 0.09166 C 0.26441 0.10972 0.26441 0.12801 0.26372 0.14629 C 0.26337 0.15208 0.26233 0.15393 0.26129 0.15902 C 0.25886 0.17037 0.26111 0.16088 0.25886 0.17523 C 0.25799 0.18009 0.25677 0.18148 0.25521 0.18634 C 0.25295 0.19305 0.25226 0.19699 0.25035 0.20393 L 0.24914 0.20879 C 0.24879 0.21041 0.24861 0.21227 0.24792 0.21365 C 0.24723 0.21527 0.24618 0.21666 0.24566 0.21852 C 0.24497 0.2199 0.24497 0.22176 0.24445 0.22338 C 0.24375 0.225 0.24254 0.22639 0.24202 0.22824 C 0.24045 0.23194 0.24115 0.23472 0.23837 0.23773 C 0.23733 0.23889 0.23594 0.23889 0.23473 0.23935 C 0.22917 0.25069 0.23229 0.24699 0.22639 0.25231 C 0.22552 0.25393 0.225 0.25578 0.22396 0.25717 C 0.22292 0.2581 0.22118 0.2574 0.22032 0.25856 C 0.21945 0.25995 0.21979 0.26227 0.2191 0.26342 C 0.21823 0.26504 0.21667 0.26574 0.21545 0.26666 C 0.20851 0.28055 0.21771 0.26435 0.20938 0.27315 C 0.20834 0.2743 0.20799 0.27662 0.20712 0.27801 C 0.20608 0.2794 0.20469 0.28009 0.20348 0.28125 C 0.19896 0.29884 0.20608 0.27222 0.19983 0.29074 C 0.19879 0.29398 0.19827 0.29722 0.1974 0.30046 L 0.19618 0.30532 C 0.19584 0.30694 0.19532 0.30833 0.19497 0.31018 C 0.19462 0.31273 0.19427 0.31551 0.19375 0.31805 C 0.19341 0.32037 0.19289 0.32245 0.19254 0.32453 C 0.19219 0.32777 0.19184 0.33102 0.19132 0.33426 C 0.19167 0.33842 0.19132 0.35162 0.19375 0.35833 C 0.19636 0.36504 0.19566 0.3618 0.19983 0.3662 C 0.20104 0.36782 0.20209 0.36967 0.20348 0.37106 C 0.20452 0.37245 0.20591 0.37315 0.20712 0.3743 C 0.20834 0.37569 0.20938 0.37777 0.21059 0.37916 C 0.21372 0.3824 0.22066 0.38889 0.22518 0.38889 L 0.2408 0.38889 L 0.23108 0.39213 " pathEditMode="relative" ptsTypes="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1719 -0.00209 0.01354 -0.00255 0.03611 0 C 0.03732 0.00023 0.03854 0.00115 0.03976 0.00162 C 0.04045 0.00324 0.04149 0.00486 0.04201 0.00648 C 0.04566 0.0162 0.04253 0.03402 0.04201 0.04027 C 0.04201 0.04189 0.04149 0.04351 0.0408 0.04514 C 0.04028 0.04676 0.03923 0.04838 0.03854 0.05 C 0.03993 0.05578 0.03854 0.05463 0.04323 0.05625 C 0.04653 0.0574 0.05295 0.05949 0.05295 0.05949 C 0.05937 0.05902 0.0658 0.05879 0.07222 0.05787 C 0.07465 0.05764 0.08038 0.05555 0.08298 0.05463 L 0.09028 0.04838 C 0.09149 0.04722 0.09253 0.0456 0.09392 0.04514 C 0.10295 0.04097 0.09184 0.04652 0.10104 0.04027 C 0.11111 0.03356 0.09792 0.04467 0.10833 0.03541 C 0.11805 0.03588 0.12778 0.03495 0.13732 0.03703 C 0.15555 0.0412 0.13385 0.04606 0.15173 0.04676 L 0.19149 0.04838 C 0.19392 0.05046 0.19705 0.05139 0.19878 0.05463 C 0.20191 0.06111 0.19982 0.05856 0.20469 0.06273 C 0.20781 0.07476 0.2033 0.06041 0.20955 0.07083 C 0.21042 0.07199 0.21007 0.07407 0.21076 0.07569 C 0.21458 0.0831 0.21423 0.07731 0.21684 0.08518 C 0.21788 0.08842 0.21857 0.09166 0.21927 0.0949 L 0.22153 0.10764 C 0.22118 0.11851 0.22135 0.12916 0.22031 0.13981 C 0.22014 0.14282 0.21753 0.15046 0.21684 0.15439 C 0.21614 0.15787 0.21441 0.16805 0.21319 0.17037 L 0.21076 0.17523 C 0.21042 0.17731 0.21007 0.17939 0.20955 0.18148 C 0.2092 0.18333 0.20851 0.18472 0.20833 0.18634 C 0.20781 0.1912 0.20746 0.19606 0.20712 0.20092 C 0.20798 0.21319 0.20781 0.22569 0.20955 0.23773 C 0.21024 0.24351 0.2125 0.24861 0.21441 0.25393 C 0.2151 0.25601 0.2158 0.25833 0.21684 0.26018 C 0.21996 0.2662 0.22031 0.26412 0.22396 0.26828 C 0.22535 0.26967 0.22621 0.27199 0.2276 0.27314 C 0.22864 0.27407 0.23003 0.27407 0.23125 0.27476 C 0.24062 0.28101 0.22934 0.27546 0.23854 0.27963 C 0.24878 0.28865 0.23576 0.27777 0.24566 0.28449 C 0.25503 0.29051 0.24392 0.28518 0.25295 0.28912 C 0.25417 0.29074 0.25521 0.29259 0.2566 0.29398 C 0.25764 0.29537 0.2592 0.29583 0.26007 0.29722 C 0.26094 0.29861 0.26076 0.30046 0.26128 0.30208 C 0.26302 0.30648 0.26476 0.3081 0.26736 0.3118 C 0.26996 0.325 0.26684 0.3118 0.27101 0.32291 C 0.27153 0.32453 0.2717 0.32615 0.27222 0.32777 C 0.27292 0.32986 0.27378 0.33194 0.27465 0.33426 C 0.275 0.33842 0.27535 0.34282 0.27587 0.34699 C 0.27691 0.35555 0.27899 0.35555 0.27587 0.3662 C 0.27517 0.36875 0.27014 0.37037 0.26857 0.37106 C 0.2618 0.38032 0.2684 0.37291 0.26128 0.37754 C 0.25208 0.38379 0.26319 0.37824 0.25417 0.3824 C 0.25364 0.38402 0.25226 0.38588 0.25295 0.38726 C 0.25677 0.39444 0.25903 0.39351 0.26371 0.39351 L 0.25417 0.38726 " pathEditMode="relative" ptsTypes="AA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 0.00463 -0.00139 0.00949 -0.00243 0.01435 C -0.00295 0.01759 -0.00469 0.02407 -0.00469 0.02407 C -0.00434 0.0287 -0.00486 0.03403 -0.00365 0.03842 C -0.00313 0.04004 -0.00122 0.03958 0 0.04004 C 0.00521 0.0419 0.00538 0.04167 0.01094 0.04329 C 0.0125 0.04375 0.01406 0.04421 0.01562 0.04491 C 0.02014 0.04421 0.02448 0.04398 0.02899 0.04329 C 0.03021 0.04305 0.0316 0.04259 0.03264 0.04167 C 0.03368 0.04051 0.03368 0.03773 0.0349 0.0368 C 0.03715 0.03495 0.04219 0.03356 0.04219 0.03356 C 0.05382 0.03426 0.06545 0.03426 0.07708 0.03518 C 0.07847 0.03542 0.07951 0.03657 0.08073 0.0368 C 0.09219 0.03866 0.12153 0.03958 0.12899 0.04004 C 0.13628 0.04236 0.13212 0.04097 0.14097 0.04491 L 0.14462 0.04653 C 0.14583 0.04699 0.14722 0.04722 0.14826 0.04815 L 0.15191 0.05139 C 0.15833 0.06412 0.14983 0.04861 0.15781 0.05926 C 0.15885 0.06065 0.1592 0.06296 0.16024 0.06412 C 0.1625 0.06667 0.1651 0.06852 0.16753 0.0706 L 0.17118 0.07384 C 0.17187 0.07546 0.17257 0.07731 0.17344 0.07847 C 0.17448 0.07986 0.17621 0.08032 0.17708 0.08171 C 0.17795 0.0831 0.17778 0.08518 0.1783 0.08657 C 0.17969 0.09004 0.18229 0.09259 0.18316 0.09629 C 0.18611 0.10833 0.18212 0.09352 0.1868 0.10579 C 0.18733 0.10741 0.1875 0.10903 0.18802 0.11065 C 0.1875 0.11597 0.18733 0.12153 0.1868 0.12685 C 0.18628 0.13102 0.18403 0.13935 0.18316 0.14282 C 0.18281 0.14444 0.18229 0.14606 0.18194 0.14768 C 0.1816 0.14977 0.18108 0.15185 0.18073 0.15417 C 0.18038 0.15671 0.18003 0.15949 0.17951 0.16204 C 0.17882 0.16528 0.17778 0.16852 0.17708 0.17176 L 0.17587 0.17824 C 0.17396 0.20092 0.17396 0.19421 0.17587 0.22639 C 0.17604 0.22847 0.17674 0.23055 0.17708 0.23287 C 0.17708 0.23287 0.18021 0.24491 0.18073 0.24722 L 0.18437 0.26157 C 0.18472 0.26319 0.1849 0.26504 0.18559 0.26643 L 0.18802 0.27129 C 0.18906 0.27546 0.19097 0.28449 0.19392 0.28565 L 0.19757 0.28727 C 0.19844 0.28889 0.19896 0.29097 0.2 0.29213 C 0.20104 0.29329 0.2026 0.29305 0.20365 0.29375 C 0.20608 0.2956 0.20851 0.29815 0.21094 0.30023 L 0.21441 0.30347 L 0.21805 0.30671 L 0.22292 0.3162 C 0.22378 0.31782 0.22483 0.31921 0.22535 0.32106 C 0.22691 0.32778 0.22587 0.32454 0.22899 0.33079 L 0.23142 0.34028 L 0.23246 0.34514 C 0.23299 0.35116 0.23316 0.35694 0.23368 0.36273 C 0.23385 0.36458 0.23403 0.36643 0.2349 0.36759 C 0.23576 0.36875 0.2375 0.36852 0.23854 0.36921 C 0.23993 0.37014 0.2408 0.37153 0.24219 0.37245 C 0.24323 0.37315 0.24462 0.37338 0.24583 0.37407 C 0.24826 0.37592 0.25035 0.3794 0.25295 0.38055 L 0.26389 0.38542 C 0.2651 0.38588 0.26615 0.3868 0.26753 0.38704 L 0.27708 0.38866 C 0.28385 0.38727 0.28559 0.38912 0.28924 0.38217 C 0.28993 0.38079 0.28993 0.37893 0.29045 0.37731 C 0.28802 0.36805 0.28871 0.36551 0.27465 0.37407 C 0.27326 0.375 0.27552 0.37847 0.27587 0.38055 C 0.27951 0.37986 0.28507 0.38032 0.28802 0.37569 C 0.28871 0.3743 0.28871 0.37245 0.28924 0.37083 C 0.28524 0.36921 0.28559 0.36759 0.28559 0.37083 L 0.28559 0.37083 " pathEditMode="relative" ptsTypes="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-0.00047 -0.00729 -0.00093 -0.01094 -0.00162 C -0.01337 -0.00185 -0.0158 -0.00301 -0.01823 -0.00301 C -0.03507 -0.00301 -0.05191 -0.00209 -0.06875 -0.00162 C -0.07031 -0.00047 -0.07188 0.00069 -0.07361 0.00162 C -0.07656 0.00324 -0.07899 0.0037 -0.08212 0.00486 C -0.08333 0.00532 -0.08438 0.00602 -0.08559 0.00648 C -0.09844 0.01134 -0.08056 0.0037 -0.09774 0.01134 L -0.10139 0.01296 C -0.10261 0.01342 -0.10382 0.01365 -0.10486 0.01458 C -0.10608 0.01551 -0.10729 0.0169 -0.10851 0.01782 C -0.10972 0.01852 -0.11111 0.01852 -0.11215 0.01944 C -0.11476 0.02129 -0.11945 0.02569 -0.11945 0.02569 C -0.12014 0.02731 -0.12066 0.0294 -0.12188 0.03055 C -0.12274 0.03171 -0.12431 0.03148 -0.12535 0.03217 C -0.12674 0.0331 -0.12778 0.03426 -0.12899 0.03541 C -0.13438 0.04629 -0.12813 0.03565 -0.13507 0.0419 C -0.13646 0.04305 -0.13733 0.04514 -0.13872 0.04676 C -0.13976 0.04791 -0.14115 0.04884 -0.14236 0.04977 C -0.14392 0.05301 -0.14618 0.05578 -0.14705 0.05949 L -0.14948 0.06921 C -0.14913 0.08426 -0.14931 0.09907 -0.14826 0.11412 C -0.14809 0.11759 -0.14653 0.12037 -0.14583 0.12384 C -0.14549 0.12592 -0.14514 0.12801 -0.14462 0.13009 C -0.14392 0.13333 -0.14306 0.13657 -0.14236 0.13981 L -0.13993 0.14953 C -0.13941 0.15115 -0.13906 0.15254 -0.13872 0.1544 L -0.13629 0.16713 C -0.13663 0.17245 -0.13663 0.17801 -0.1375 0.1831 C -0.13854 0.18981 -0.1441 0.19514 -0.14705 0.1993 L -0.1507 0.20416 L -0.15799 0.21365 L -0.16285 0.22338 C -0.16354 0.22662 -0.16528 0.22963 -0.16511 0.2331 C -0.16476 0.24259 -0.16493 0.25231 -0.16406 0.2618 C -0.16372 0.26527 -0.16215 0.26828 -0.16163 0.27152 C -0.16094 0.27477 -0.16024 0.27963 -0.1592 0.28287 C -0.15851 0.28495 -0.15729 0.28703 -0.15677 0.28912 C -0.15625 0.2912 -0.15608 0.29352 -0.15556 0.2956 C -0.15347 0.30277 -0.1533 0.30092 -0.1507 0.30694 C -0.14896 0.31111 -0.14618 0.3206 -0.14358 0.32291 L -0.13993 0.32615 C -0.13889 0.33009 -0.13854 0.33264 -0.13629 0.33588 C -0.13524 0.33703 -0.13386 0.33796 -0.13264 0.33889 C -0.13108 0.34213 -0.12986 0.34583 -0.12778 0.34861 C -0.12326 0.35486 -0.12517 0.35162 -0.12188 0.35833 C -0.12136 0.35995 -0.12118 0.36157 -0.12066 0.36319 C -0.11997 0.36481 -0.11823 0.36597 -0.11823 0.36782 C -0.11788 0.37222 -0.11892 0.37639 -0.11945 0.38078 C -0.11962 0.38078 -0.12951 0.37754 -0.11945 0.37592 C -0.11736 0.37569 -0.11545 0.37708 -0.11337 0.37754 C -0.11267 0.38009 -0.11042 0.38634 -0.11337 0.38889 C -0.11927 0.39352 -0.11823 0.38449 -0.11823 0.3824 L -0.11458 0.38727 " pathEditMode="relative" ptsTypes="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58 0.00139 C -0.02257 0.00208 -0.02934 0.00231 -0.03629 0.00301 C -0.03906 0.00347 -0.04184 0.00416 -0.04462 0.00463 C -0.05191 0.00578 -0.05903 0.0074 -0.06632 0.00787 L -0.10486 0.01111 C -0.11129 0.01227 -0.11441 0.01296 -0.12049 0.01435 C -0.1309 0.0169 -0.12222 0.01527 -0.13386 0.01759 C -0.14306 0.01944 -0.14653 0.01967 -0.1566 0.02245 L -0.16875 0.02569 L -0.18073 0.0287 C -0.18281 0.0294 -0.1849 0.02963 -0.18681 0.03032 L -0.1941 0.03356 L -0.19757 0.03518 C -0.19879 0.03634 -0.20035 0.03703 -0.20122 0.03842 C -0.20313 0.04143 -0.20608 0.04815 -0.20608 0.04815 L -0.20972 0.0625 L -0.21094 0.06736 L -0.21215 0.07222 C -0.2125 0.075 -0.21441 0.09097 -0.21441 0.09305 C -0.21441 0.1118 -0.21424 0.13055 -0.21337 0.1493 C -0.21302 0.1537 -0.21163 0.15787 -0.21094 0.16203 C -0.2099 0.16736 -0.20938 0.17176 -0.20729 0.17662 C -0.20625 0.17893 -0.20469 0.18078 -0.20365 0.1831 C -0.20243 0.18565 -0.20139 0.18842 -0.2 0.19097 C -0.19896 0.19328 -0.1974 0.19514 -0.19636 0.19745 C -0.19566 0.1993 -0.1934 0.2074 -0.19288 0.21041 C -0.19236 0.2125 -0.19236 0.21481 -0.19167 0.21666 C -0.19028 0.22014 -0.18768 0.22268 -0.18681 0.22639 C -0.18646 0.22801 -0.18611 0.22963 -0.18559 0.23125 C -0.18021 0.24768 -0.18629 0.22546 -0.18073 0.24722 L -0.17952 0.25208 C -0.18004 0.2618 -0.18004 0.27152 -0.18073 0.28102 C -0.1809 0.28333 -0.1816 0.28518 -0.18195 0.2875 C -0.18247 0.29074 -0.18281 0.29398 -0.18316 0.29699 C -0.18229 0.30277 -0.18264 0.30578 -0.17952 0.30995 C -0.17847 0.31134 -0.17709 0.31203 -0.17587 0.31319 C -0.17518 0.31481 -0.17448 0.31666 -0.17361 0.31805 C -0.17257 0.31944 -0.17084 0.31967 -0.16997 0.32129 C -0.1691 0.32245 -0.16927 0.32453 -0.16875 0.32592 C -0.16736 0.3294 -0.16476 0.33194 -0.16389 0.33565 C -0.16181 0.34421 -0.16337 0.33912 -0.15781 0.35023 C -0.15712 0.35162 -0.1566 0.35393 -0.15556 0.35486 L -0.15191 0.3581 C -0.15104 0.35972 -0.15052 0.3618 -0.14948 0.36296 C -0.14844 0.36412 -0.14705 0.36389 -0.14584 0.36458 C -0.14462 0.36551 -0.1434 0.36666 -0.14219 0.36782 C -0.1408 0.37338 -0.14184 0.37152 -0.13976 0.3743 L -0.13854 0.37754 L -0.13386 0.3743 " pathEditMode="relative" ptsTypes="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1.94444E-6 -1.11111E-6 C 0.00034 0.00463 0.00086 0.00949 0.00121 0.01435 C 0.00173 0.02199 0.00034 0.02986 0.00243 0.03704 C 0.00364 0.04143 0.00312 0.02731 0.00364 0.02245 C 0.00312 0.01713 0.00642 0.00625 0.00243 0.00625 C -0.00174 0.00625 0.00121 0.01713 0.00121 0.02245 C 0.00121 0.02407 0.00243 0.01597 0.00243 0.01759 C 0.00243 0.02037 0.00156 0.02292 0.00121 0.02569 C 0.00069 0.02893 0.00034 0.03217 1.94444E-6 0.03542 C -0.00052 0.02893 -0.0007 0.02245 -0.00122 0.01597 C -0.00261 -0.0007 -0.00018 0.00254 1.94444E-6 -1.11111E-6 Z " pathEditMode="relative" ptsTypes="AAAAAAAAAAAA">
                                      <p:cBhvr>
                                        <p:cTn id="16" dur="2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1.38889E-6 -1.11111E-6 C 0.00156 0.00416 0.0033 0.00833 0.00468 0.01273 C 0.0052 0.01435 0.00538 0.0162 0.0059 0.01759 C 0.00729 0.02106 0.00989 0.02361 0.01076 0.02731 L 0.01319 0.03704 C 0.01354 0.03541 0.01441 0.03379 0.01441 0.03217 C 0.01441 0.03032 0.01354 0.02893 0.01319 0.02731 C 0.01267 0.02477 0.01163 0.01852 0.01076 0.01597 C 0.01007 0.01435 0.00902 0.01296 0.00833 0.01111 C 0.0033 -0.00209 0.01163 0.01528 0.00468 0.00139 C 0.0052 0.00625 0.00677 0.0206 0.0059 0.01597 C 0.00555 0.01389 0.00573 0.01134 0.00468 0.00949 C 0.00156 0.00324 0.00277 0.00648 0.00121 -1.11111E-6 C 0.00069 0.00139 -0.00035 0.00301 1.38889E-6 0.00463 C 0.00017 0.00671 0.00173 0.00787 0.00225 0.00949 C 0.00295 0.01111 0.00295 0.01296 0.00347 0.01435 C 0.00416 0.0162 0.0052 0.01759 0.0059 0.01921 C 0.01093 0.03264 0.0026 0.01504 0.00955 0.02893 C 0.00989 0.02731 0.01076 0.02569 0.01076 0.02407 C 0.01076 0.01504 0.01007 0.01319 0.00833 0.00625 C 0.00746 0.01018 0.00538 0.01528 0.00833 0.01921 C 0.0092 0.02037 0.0092 0.01597 0.00955 0.01435 C 0.00694 0.0037 0.00711 0.0081 0.00711 0.00139 L 0.01319 0.02893 " pathEditMode="relative" ptsTypes="AAAAAAAAAAAAAAAAAAAAAAAAA">
                                      <p:cBhvr>
                                        <p:cTn id="18" dur="2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78480" y="332656"/>
            <a:ext cx="1307438" cy="2953468"/>
            <a:chOff x="478480" y="332656"/>
            <a:chExt cx="1080196" cy="1393801"/>
          </a:xfrm>
        </p:grpSpPr>
        <p:pic>
          <p:nvPicPr>
            <p:cNvPr id="77826" name="Picture 2" descr="https://clipart-best.com/img/egg/egg-clip-art-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480" y="332656"/>
              <a:ext cx="1080196" cy="13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847858" y="587611"/>
                  <a:ext cx="341440" cy="9219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858" y="587611"/>
                  <a:ext cx="341440" cy="92198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Группа 4"/>
          <p:cNvGrpSpPr/>
          <p:nvPr/>
        </p:nvGrpSpPr>
        <p:grpSpPr>
          <a:xfrm>
            <a:off x="1657224" y="322333"/>
            <a:ext cx="1200264" cy="2820915"/>
            <a:chOff x="1657224" y="322333"/>
            <a:chExt cx="1080196" cy="1393801"/>
          </a:xfrm>
        </p:grpSpPr>
        <p:pic>
          <p:nvPicPr>
            <p:cNvPr id="10" name="Picture 2" descr="https://clipart-best.com/img/egg/egg-clip-art-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224" y="322333"/>
              <a:ext cx="1080196" cy="13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026602" y="587611"/>
                  <a:ext cx="341440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602" y="587611"/>
                  <a:ext cx="341440" cy="92519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Группа 5"/>
          <p:cNvGrpSpPr/>
          <p:nvPr/>
        </p:nvGrpSpPr>
        <p:grpSpPr>
          <a:xfrm>
            <a:off x="2835968" y="332656"/>
            <a:ext cx="1307404" cy="2882030"/>
            <a:chOff x="2835968" y="332656"/>
            <a:chExt cx="1080196" cy="1393801"/>
          </a:xfrm>
        </p:grpSpPr>
        <p:pic>
          <p:nvPicPr>
            <p:cNvPr id="18" name="Picture 2" descr="https://clipart-best.com/img/egg/egg-clip-art-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968" y="332656"/>
              <a:ext cx="1080196" cy="13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205346" y="613175"/>
                  <a:ext cx="341439" cy="9333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346" y="613175"/>
                  <a:ext cx="341439" cy="9333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Группа 6"/>
          <p:cNvGrpSpPr/>
          <p:nvPr/>
        </p:nvGrpSpPr>
        <p:grpSpPr>
          <a:xfrm>
            <a:off x="4014712" y="322333"/>
            <a:ext cx="1343106" cy="2820915"/>
            <a:chOff x="4014712" y="322333"/>
            <a:chExt cx="1080196" cy="1393801"/>
          </a:xfrm>
        </p:grpSpPr>
        <p:pic>
          <p:nvPicPr>
            <p:cNvPr id="19" name="Picture 2" descr="https://clipart-best.com/img/egg/egg-clip-art-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4712" y="322333"/>
              <a:ext cx="1080196" cy="13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384090" y="581971"/>
                  <a:ext cx="341439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4090" y="581971"/>
                  <a:ext cx="341439" cy="9251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5193456" y="351703"/>
            <a:ext cx="1307370" cy="2862983"/>
            <a:chOff x="5193456" y="351703"/>
            <a:chExt cx="1080196" cy="1393801"/>
          </a:xfrm>
        </p:grpSpPr>
        <p:pic>
          <p:nvPicPr>
            <p:cNvPr id="22" name="Picture 2" descr="https://clipart-best.com/img/egg/egg-clip-art-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456" y="351703"/>
              <a:ext cx="1080196" cy="13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562834" y="581971"/>
                  <a:ext cx="341439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834" y="581971"/>
                  <a:ext cx="341439" cy="92519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Группа 8"/>
          <p:cNvGrpSpPr/>
          <p:nvPr/>
        </p:nvGrpSpPr>
        <p:grpSpPr>
          <a:xfrm>
            <a:off x="6372200" y="332656"/>
            <a:ext cx="1200196" cy="2882030"/>
            <a:chOff x="6372200" y="332656"/>
            <a:chExt cx="1080196" cy="1393801"/>
          </a:xfrm>
        </p:grpSpPr>
        <p:pic>
          <p:nvPicPr>
            <p:cNvPr id="24" name="Picture 2" descr="https://clipart-best.com/img/egg/egg-clip-art-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32656"/>
              <a:ext cx="1080196" cy="13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741578" y="613175"/>
                  <a:ext cx="341439" cy="92519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1578" y="613175"/>
                  <a:ext cx="341439" cy="92519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Группа 25"/>
          <p:cNvGrpSpPr/>
          <p:nvPr/>
        </p:nvGrpSpPr>
        <p:grpSpPr>
          <a:xfrm>
            <a:off x="7550944" y="322332"/>
            <a:ext cx="1307336" cy="2892354"/>
            <a:chOff x="7550944" y="322332"/>
            <a:chExt cx="1080196" cy="1393801"/>
          </a:xfrm>
        </p:grpSpPr>
        <p:pic>
          <p:nvPicPr>
            <p:cNvPr id="25" name="Picture 2" descr="https://clipart-best.com/img/egg/egg-clip-art-16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0944" y="322332"/>
              <a:ext cx="1080196" cy="1393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920322" y="613175"/>
                  <a:ext cx="341439" cy="92198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3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0322" y="613175"/>
                  <a:ext cx="341439" cy="92198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299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L 0.00278 0.5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64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0295 0.528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641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0087 0.515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74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0104 0.5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https://w7.pngwing.com/pngs/351/584/png-transparent-health-food-skin-eating-healthy-diet-blueberries-food-eating-blueber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87" y="396453"/>
            <a:ext cx="3192289" cy="33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0" name="Picture 2" descr="https://image.makewebeasy.net/makeweb/0/K5HN2G4Kq/fruitflavour/strawberry_2.jpg?v=2020121909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01" y="415876"/>
            <a:ext cx="3159086" cy="290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98" y="3005931"/>
            <a:ext cx="10255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9"/>
          <a:stretch/>
        </p:blipFill>
        <p:spPr bwMode="auto">
          <a:xfrm>
            <a:off x="7721573" y="2920950"/>
            <a:ext cx="5477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16"/>
          <p:cNvSpPr txBox="1">
            <a:spLocks noChangeArrowheads="1"/>
          </p:cNvSpPr>
          <p:nvPr/>
        </p:nvSpPr>
        <p:spPr bwMode="auto">
          <a:xfrm>
            <a:off x="323528" y="5949950"/>
            <a:ext cx="62646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3200" b="1" dirty="0">
                <a:latin typeface="Calibri" panose="020F0502020204030204" pitchFamily="34" charset="0"/>
              </a:rPr>
              <a:t>     Какова масса начинки пирога?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52506" y="3065413"/>
                <a:ext cx="6043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06" y="3065413"/>
                <a:ext cx="604333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852" name="Picture 4" descr="https://avatars.mds.yandex.net/get-zen_doc/3445317/pub_5f05969ee9ab3c7dee9e3a44_5f0596db4c2ad74160d7b1bf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27" y="3134849"/>
            <a:ext cx="4222651" cy="281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9"/>
          <a:stretch/>
        </p:blipFill>
        <p:spPr bwMode="auto">
          <a:xfrm>
            <a:off x="8171910" y="5632683"/>
            <a:ext cx="547738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08085" y="5793991"/>
                <a:ext cx="35907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085" y="5793991"/>
                <a:ext cx="359073" cy="9219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22895" y="5949949"/>
            <a:ext cx="158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/>
          <p:nvPr/>
        </p:nvSpPr>
        <p:spPr>
          <a:xfrm>
            <a:off x="1043608" y="4123949"/>
            <a:ext cx="7848872" cy="173124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551" t="-3533" b="-529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ru-RU" sz="18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042987" y="2997200"/>
            <a:ext cx="7489825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1.Что нужно сделать для того, чтобы найти площадь прямоугольника?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539552" y="980728"/>
            <a:ext cx="8352928" cy="17885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896" t="-4777" b="-1023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rPr lang="ru-RU" sz="18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280</Words>
  <Application>Microsoft Office PowerPoint</Application>
  <PresentationFormat>Экран (4:3)</PresentationFormat>
  <Paragraphs>116</Paragraphs>
  <Slides>21</Slides>
  <Notes>4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Georgia</vt:lpstr>
      <vt:lpstr>Times New Roman</vt:lpstr>
      <vt:lpstr>Оформление по умолчанию</vt:lpstr>
      <vt:lpstr>Формула</vt:lpstr>
      <vt:lpstr>Уравнение</vt:lpstr>
      <vt:lpstr>Открытый урок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у доски</vt:lpstr>
      <vt:lpstr>Презентация PowerPoint</vt:lpstr>
      <vt:lpstr>Презентация PowerPoint</vt:lpstr>
      <vt:lpstr>Работа у доски</vt:lpstr>
      <vt:lpstr>Презентация PowerPoint</vt:lpstr>
      <vt:lpstr>Презентация PowerPoint</vt:lpstr>
      <vt:lpstr>Презентация PowerPoint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Admin</cp:lastModifiedBy>
  <cp:revision>61</cp:revision>
  <dcterms:created xsi:type="dcterms:W3CDTF">2008-11-08T08:25:57Z</dcterms:created>
  <dcterms:modified xsi:type="dcterms:W3CDTF">2023-03-22T07:39:02Z</dcterms:modified>
</cp:coreProperties>
</file>