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72"/>
  </p:notesMasterIdLst>
  <p:sldIdLst>
    <p:sldId id="257" r:id="rId2"/>
    <p:sldId id="291" r:id="rId3"/>
    <p:sldId id="293" r:id="rId4"/>
    <p:sldId id="295" r:id="rId5"/>
    <p:sldId id="296" r:id="rId6"/>
    <p:sldId id="298" r:id="rId7"/>
    <p:sldId id="299" r:id="rId8"/>
    <p:sldId id="319" r:id="rId9"/>
    <p:sldId id="316" r:id="rId10"/>
    <p:sldId id="317" r:id="rId11"/>
    <p:sldId id="340" r:id="rId12"/>
    <p:sldId id="347" r:id="rId13"/>
    <p:sldId id="348" r:id="rId14"/>
    <p:sldId id="349" r:id="rId15"/>
    <p:sldId id="300" r:id="rId16"/>
    <p:sldId id="301" r:id="rId17"/>
    <p:sldId id="302" r:id="rId18"/>
    <p:sldId id="303" r:id="rId19"/>
    <p:sldId id="310" r:id="rId20"/>
    <p:sldId id="311" r:id="rId21"/>
    <p:sldId id="312" r:id="rId22"/>
    <p:sldId id="320" r:id="rId23"/>
    <p:sldId id="339" r:id="rId24"/>
    <p:sldId id="321" r:id="rId25"/>
    <p:sldId id="322" r:id="rId26"/>
    <p:sldId id="323" r:id="rId27"/>
    <p:sldId id="324" r:id="rId28"/>
    <p:sldId id="352" r:id="rId29"/>
    <p:sldId id="353" r:id="rId30"/>
    <p:sldId id="354" r:id="rId31"/>
    <p:sldId id="355" r:id="rId32"/>
    <p:sldId id="359" r:id="rId33"/>
    <p:sldId id="356" r:id="rId34"/>
    <p:sldId id="357" r:id="rId35"/>
    <p:sldId id="358" r:id="rId36"/>
    <p:sldId id="360" r:id="rId37"/>
    <p:sldId id="361" r:id="rId38"/>
    <p:sldId id="362" r:id="rId39"/>
    <p:sldId id="364" r:id="rId40"/>
    <p:sldId id="363" r:id="rId41"/>
    <p:sldId id="365" r:id="rId42"/>
    <p:sldId id="325" r:id="rId43"/>
    <p:sldId id="366" r:id="rId44"/>
    <p:sldId id="367" r:id="rId45"/>
    <p:sldId id="368" r:id="rId46"/>
    <p:sldId id="369" r:id="rId47"/>
    <p:sldId id="370" r:id="rId48"/>
    <p:sldId id="371" r:id="rId49"/>
    <p:sldId id="326" r:id="rId50"/>
    <p:sldId id="327" r:id="rId51"/>
    <p:sldId id="328" r:id="rId52"/>
    <p:sldId id="330" r:id="rId53"/>
    <p:sldId id="331" r:id="rId54"/>
    <p:sldId id="332" r:id="rId55"/>
    <p:sldId id="333" r:id="rId56"/>
    <p:sldId id="334" r:id="rId57"/>
    <p:sldId id="335" r:id="rId58"/>
    <p:sldId id="336" r:id="rId59"/>
    <p:sldId id="337" r:id="rId60"/>
    <p:sldId id="338" r:id="rId61"/>
    <p:sldId id="372" r:id="rId62"/>
    <p:sldId id="373" r:id="rId63"/>
    <p:sldId id="374" r:id="rId64"/>
    <p:sldId id="375" r:id="rId65"/>
    <p:sldId id="376" r:id="rId66"/>
    <p:sldId id="377" r:id="rId67"/>
    <p:sldId id="378" r:id="rId68"/>
    <p:sldId id="350" r:id="rId69"/>
    <p:sldId id="313" r:id="rId70"/>
    <p:sldId id="290" r:id="rId71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15" autoAdjust="0"/>
    <p:restoredTop sz="84688" autoAdjust="0"/>
  </p:normalViewPr>
  <p:slideViewPr>
    <p:cSldViewPr>
      <p:cViewPr varScale="1">
        <p:scale>
          <a:sx n="61" d="100"/>
          <a:sy n="61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0D2DD-B342-414B-82CA-E5A6E37DE8C8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80671-4428-4472-ACD3-6B8B95DBE1C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F4695-0E42-49B6-92C2-4F729448958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A7E5-1A4F-419F-8A51-13043F7309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F4695-0E42-49B6-92C2-4F729448958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A7E5-1A4F-419F-8A51-13043F7309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F4695-0E42-49B6-92C2-4F729448958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A7E5-1A4F-419F-8A51-13043F7309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F4695-0E42-49B6-92C2-4F729448958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A7E5-1A4F-419F-8A51-13043F7309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F4695-0E42-49B6-92C2-4F729448958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A7E5-1A4F-419F-8A51-13043F7309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F4695-0E42-49B6-92C2-4F729448958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A7E5-1A4F-419F-8A51-13043F7309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F4695-0E42-49B6-92C2-4F729448958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A7E5-1A4F-419F-8A51-13043F7309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F4695-0E42-49B6-92C2-4F729448958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A7E5-1A4F-419F-8A51-13043F7309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F4695-0E42-49B6-92C2-4F729448958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A7E5-1A4F-419F-8A51-13043F7309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F4695-0E42-49B6-92C2-4F729448958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A7E5-1A4F-419F-8A51-13043F7309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F4695-0E42-49B6-92C2-4F729448958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A7E5-1A4F-419F-8A51-13043F7309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F4695-0E42-49B6-92C2-4F729448958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5A7E5-1A4F-419F-8A51-13043F7309B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Табличка 7"/>
          <p:cNvSpPr/>
          <p:nvPr/>
        </p:nvSpPr>
        <p:spPr>
          <a:xfrm>
            <a:off x="179512" y="188640"/>
            <a:ext cx="8712968" cy="6480720"/>
          </a:xfrm>
          <a:prstGeom prst="plaque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</a:gradFill>
          <a:ln w="38100">
            <a:solidFill>
              <a:srgbClr val="C0000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clip_image001.jp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504" y="5157192"/>
            <a:ext cx="1600192" cy="1600192"/>
          </a:xfrm>
          <a:prstGeom prst="rect">
            <a:avLst/>
          </a:prstGeom>
        </p:spPr>
      </p:pic>
      <p:pic>
        <p:nvPicPr>
          <p:cNvPr id="10" name="Рисунок 9" descr="x_68f70433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2320" y="5292884"/>
            <a:ext cx="1503808" cy="1460345"/>
          </a:xfrm>
          <a:prstGeom prst="rect">
            <a:avLst/>
          </a:prstGeom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6642556"/>
            <a:ext cx="12458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kalendar-1sentyabrya.jp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6336" y="116632"/>
            <a:ext cx="1636038" cy="1584176"/>
          </a:xfrm>
          <a:prstGeom prst="rect">
            <a:avLst/>
          </a:prstGeom>
        </p:spPr>
      </p:pic>
      <p:pic>
        <p:nvPicPr>
          <p:cNvPr id="13" name="Рисунок 12" descr="s12518111.jpg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rot="19330149">
            <a:off x="172548" y="-19414"/>
            <a:ext cx="1365797" cy="185417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571612"/>
            <a:ext cx="8229600" cy="3571900"/>
          </a:xfrm>
        </p:spPr>
        <p:txBody>
          <a:bodyPr>
            <a:normAutofit fontScale="90000"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  <a:latin typeface="Monotype Corsiva" pitchFamily="66" charset="0"/>
              </a:rPr>
              <a:t>Игровые методы обучения и сенсомоторное развитие как залог успешного формирования функциональной грамотности у детей с ОВЗ</a:t>
            </a:r>
            <a:r>
              <a:rPr lang="en-US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en-US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endParaRPr lang="ru-RU" sz="4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868" y="4714884"/>
            <a:ext cx="3742922" cy="2010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Презентацию выполнила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Шкуратова Мария Александровна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учитель-дефектолог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«ИСОШ №1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им.Н.П.Наумова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2" y="357166"/>
            <a:ext cx="60007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Сенсорное развитие ребенка – это развитие его восприятия и формирование представлений о внешних свойствах предметов: их форме, величине, положений в пространстве, а так же запахе, вкусе и т.д.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00024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0024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214290"/>
            <a:ext cx="59293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810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 сенсорной интеграции удовлетворяет потребность в осознании себя, а также окружающего предметного мира, обеспечивает развитие моторных,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познавательных,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сенсорных и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досуговых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умений ребёнка с ОВЗ. </a:t>
            </a:r>
            <a:endParaRPr lang="ru-RU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24490"/>
          <a:stretch>
            <a:fillRect/>
          </a:stretch>
        </p:blipFill>
        <p:spPr bwMode="auto">
          <a:xfrm>
            <a:off x="428596" y="2000240"/>
            <a:ext cx="49784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9091" t="13636"/>
          <a:stretch>
            <a:fillRect/>
          </a:stretch>
        </p:blipFill>
        <p:spPr bwMode="auto">
          <a:xfrm>
            <a:off x="5500694" y="1643050"/>
            <a:ext cx="3048000" cy="386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188640"/>
            <a:ext cx="6215106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над улучшением сенсорной интеграции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осуществляется по нескольким направлениям, а именно:</a:t>
            </a:r>
          </a:p>
          <a:p>
            <a:pPr algn="just"/>
            <a:r>
              <a:rPr lang="ru-RU" sz="16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1.В </a:t>
            </a:r>
            <a:r>
              <a:rPr lang="ru-RU" sz="16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процессе специальных дидактических игр и упражнений по сенсорному развитию,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направленных на развитие восприятия пространственных и качественных свойств предметов.</a:t>
            </a:r>
          </a:p>
          <a:p>
            <a:pPr algn="just"/>
            <a:r>
              <a:rPr lang="ru-RU" sz="16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2.В ходе игр и упражнений, направленных на развитие у ребенка социального восприятия: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восприятия человека, его действий, движений, восприятие самого себя и окружающих его сверстников.</a:t>
            </a:r>
          </a:p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16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продуктивной деятельности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рисовании, аппликации, лепке, конструировании, ручном труде, играх с водой.</a:t>
            </a:r>
          </a:p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16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Использование в занятиях различных утяжелителей,  игольчатых мячей, массажных рукавичек, губок и других материалов с различной текстурой.</a:t>
            </a:r>
          </a:p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16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повседневной жизни в процессе непосредственного общения с ребенком.</a:t>
            </a:r>
          </a:p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16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занятиях по развитию речи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(развитие слухового внимания и сосредоточения, ориентировка на лицо говорящего, речевое подражание), </a:t>
            </a:r>
            <a:r>
              <a:rPr lang="ru-RU" sz="16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музыке, по математике, в ходе физического и моторно-двигательного развития.</a:t>
            </a:r>
          </a:p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sz="16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по развитию сенсорного восприятия осуществляется, как в процессе уроков, так и на внеурочных занятиях.</a:t>
            </a:r>
            <a:endParaRPr lang="ru-RU" sz="1600" b="1" i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2" y="214290"/>
            <a:ext cx="60722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Основная идея сенсорной интеграции состоит в том, что мозгу для комфорта требуется определенный уровень ответа от рецепторов зрительных, слуховых, вестибулярных,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тактильных.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857364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643182"/>
            <a:ext cx="3929090" cy="294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2" y="285728"/>
            <a:ext cx="63579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810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Способность к сенсорной интеграции позволяет ребёнку с ОВЗ синтезировать целостную картину окружающего мира и адекватно взаимодействовать с ним. Её дисфункция приводит к деформации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поведения,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самозащите или 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аутостимуляции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провоцирует возникновение трудностей в организации активных и гибких отношений со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средой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тормозит формирование функциональной грамотности.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http://vishiradugi.ru/wp-content/uploads/2017/04/IMG_09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3325788"/>
            <a:ext cx="4786346" cy="3190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214290"/>
            <a:ext cx="6286544" cy="6504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39725" algn="ctr">
              <a:spcBef>
                <a:spcPts val="45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400" b="1" dirty="0" smtClean="0">
                <a:solidFill>
                  <a:srgbClr val="604A7B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ОСОБЕННОСТИ СЕНСОРНЫХ ИГР</a:t>
            </a:r>
          </a:p>
          <a:p>
            <a:pPr marL="342900" indent="-339725" algn="just">
              <a:spcBef>
                <a:spcPts val="45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400" b="1" i="1" u="sng" dirty="0" smtClean="0">
                <a:solidFill>
                  <a:srgbClr val="604A7B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Сенсорными мы условно называем игры, цель которых — дать ребенку новые чувственные ощущения. Ощущения могут быть самыми разнообразными:</a:t>
            </a:r>
          </a:p>
          <a:p>
            <a:pPr marL="339725" indent="-336550" algn="just">
              <a:spcBef>
                <a:spcPts val="450"/>
              </a:spcBef>
              <a:buFont typeface="Arial" pitchFamily="34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000" b="1" i="1" u="sng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— зрительные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(например, ребенок видит яркие цвета, их перетекание друг в друга, смешивание):</a:t>
            </a:r>
          </a:p>
          <a:p>
            <a:pPr marL="339725" indent="-336550" algn="just">
              <a:spcBef>
                <a:spcPts val="450"/>
              </a:spcBef>
              <a:buFont typeface="Arial" pitchFamily="34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000" b="1" i="1" u="sng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— слуховые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(ребенок слышит разнообразные звуки, от шуршанья опавших листьев до звучания музыкальных инструментов, учится их различать);</a:t>
            </a:r>
          </a:p>
          <a:p>
            <a:pPr marL="339725" indent="-336550" algn="just">
              <a:spcBef>
                <a:spcPts val="450"/>
              </a:spcBef>
              <a:buFont typeface="Arial" pitchFamily="34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000" b="1" i="1" u="sng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— тактильные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(то, что ребенок ощущает посредством прикосновений, ощупывания: это и различные по фактуре материалы, от мягкого махрового полотенца до про­хладной гладкой поверхности стекла; и различные по величине и форме предметы — большой мяч и крохотные бусинки, различные шарики и кубики; и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соприкосновения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, объятия с другим человеком);               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500042"/>
            <a:ext cx="5929354" cy="5021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725" indent="-336550" algn="just">
              <a:spcBef>
                <a:spcPts val="450"/>
              </a:spcBef>
              <a:buFont typeface="Arial" pitchFamily="34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— </a:t>
            </a:r>
            <a:r>
              <a:rPr lang="ru-RU" sz="2400" b="1" i="1" u="sng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двигательные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(ощущения от движений тела в пространстве и ритма движений — ходьба, бег, танцы);</a:t>
            </a:r>
          </a:p>
          <a:p>
            <a:pPr marL="339725" indent="-336550" algn="just">
              <a:spcBef>
                <a:spcPts val="450"/>
              </a:spcBef>
              <a:buFont typeface="Arial" pitchFamily="34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400" b="1" i="1" u="sng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— обонятельные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(ребенок вдыхает и учится различать разнообразные запахи окружающего мира — от аромата котлетки и маминых духов до запаха деревянного забора и стальной перекладины);</a:t>
            </a:r>
          </a:p>
          <a:p>
            <a:pPr marL="339725" indent="-336550" algn="just">
              <a:spcBef>
                <a:spcPts val="450"/>
              </a:spcBef>
              <a:buFont typeface="Arial" pitchFamily="34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400" b="1" i="1" u="sng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— вкусовые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(ребенок пробует и учится различать на вкус разные продукты питания и блюда).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2" y="571480"/>
            <a:ext cx="6357982" cy="4688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725" indent="-339725" algn="ctr">
              <a:lnSpc>
                <a:spcPct val="90000"/>
              </a:lnSpc>
              <a:spcBef>
                <a:spcPts val="800"/>
              </a:spcBef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ВИДЫ СЕНСОРНЫХ ИГР</a:t>
            </a:r>
          </a:p>
          <a:p>
            <a:pPr marL="339725" indent="-339725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Игры с красками  </a:t>
            </a:r>
          </a:p>
          <a:p>
            <a:pPr marL="339725" indent="-339725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Игры с водой</a:t>
            </a:r>
          </a:p>
          <a:p>
            <a:pPr marL="339725" indent="-339725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Игры с крупами и сыпучими веществами</a:t>
            </a:r>
          </a:p>
          <a:p>
            <a:pPr marL="339725" indent="-339725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Игры с пластичными материалами</a:t>
            </a:r>
          </a:p>
          <a:p>
            <a:pPr marL="339725" indent="-339725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Игры со звуками</a:t>
            </a:r>
          </a:p>
          <a:p>
            <a:pPr marL="339725" indent="-339725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Игры с ритмами</a:t>
            </a:r>
          </a:p>
          <a:p>
            <a:pPr marL="339725" indent="-339725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Игры с движениями и тактильными ощущениями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7620" y="214290"/>
            <a:ext cx="3929090" cy="6406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39725" algn="ctr">
              <a:spcBef>
                <a:spcPts val="6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ЦВЕТНАЯ ВОДА</a:t>
            </a:r>
          </a:p>
          <a:p>
            <a:pPr marL="342900" indent="-339725">
              <a:spcBef>
                <a:spcPts val="45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Цель: закрепление эталонов цвета.</a:t>
            </a:r>
          </a:p>
          <a:p>
            <a:pPr marL="339725" indent="-336550" algn="just">
              <a:spcBef>
                <a:spcPts val="450"/>
              </a:spcBef>
              <a:buFont typeface="Arial" pitchFamily="34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Для игры потребуется: гуашь , кисточка,  прозрачные пластиковые стаканы (ко­личество стаканов может быть любым). Наполните стаканы водой. Возьмите на кисточку краску одного из основных цветов — красный, желтый, синий, зеленый (можете начинать с любимого цвета ребенка, если такой есть, это поможет вовлечь ребенка в игру) — и разведите в одном из стаканов. Эмоционально ком­ментируйте свои действия, постарайтесь привлечь внимание ребенка, внесите элемент «волшебства». Обычно ребенок </a:t>
            </a:r>
            <a:r>
              <a:rPr lang="ru-RU" dirty="0" err="1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завороженно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следит за тем, как облачко краски постепенно растворяется в воде. </a:t>
            </a:r>
            <a:endParaRPr lang="ru-RU" dirty="0">
              <a:solidFill>
                <a:srgbClr val="C00000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428868"/>
            <a:ext cx="3528769" cy="264795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00034" y="1643050"/>
            <a:ext cx="3929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 С КРАСКАМИ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9124" y="285728"/>
            <a:ext cx="3643338" cy="6132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Поймай рыбку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Цель: Формирование понятий о величине.</a:t>
            </a:r>
          </a:p>
          <a:p>
            <a:pPr>
              <a:spcBef>
                <a:spcPts val="450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Для игры потребуется : тазик с водой, магнитная удочка, большие и маленькие рыбки (с металлической вставкой). 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     Взрослый привлекает ребенка к игре, предлагая поймать рыбок. Действия ребенка, взрослый сопровождает эмоциональной речью. После освоения процесса игры, задание усложняется. Взрослый предлагает ловить больших и маленьких рыбок. Если рыбки разных основных цветов, то можно ловить рыбку по цвету. 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714488"/>
            <a:ext cx="2700337" cy="36004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714480" y="857232"/>
            <a:ext cx="2643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 С ВОДОЙ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763688" y="285728"/>
            <a:ext cx="6023022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Психолого-педагогические особенности детей с ОВЗ</a:t>
            </a:r>
            <a:endParaRPr kumimoji="0" lang="ru-RU" sz="2800" b="1" i="1" u="sng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ОУ зачисляются дети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ОВЗ, основной дефект развития которых замедляет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познавательных процессов, снижает познавательную активность, затрудняет самоконтроль и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саморегуляцию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данной категории учащихся. Эмоциональная и личностная сфера младших школьников с ОВЗ характеризуется незрелостью.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00496" y="285728"/>
            <a:ext cx="4714908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Игры с песком</a:t>
            </a:r>
          </a:p>
          <a:p>
            <a:pPr>
              <a:spcBef>
                <a:spcPts val="3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Цель: Развитие тактильных ощущений, мелкой моторики.</a:t>
            </a:r>
          </a:p>
          <a:p>
            <a:pPr algn="just">
              <a:spcBef>
                <a:spcPts val="3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Для игры потребуется : плотная коробка 50*40 см,</a:t>
            </a:r>
          </a:p>
          <a:p>
            <a:pPr algn="just">
              <a:spcBef>
                <a:spcPts val="3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кварцевый песок, различные формочки, лопатки, грабельки, пластмассовые геометрические фигуры, мелкие игрушки и др.</a:t>
            </a:r>
          </a:p>
          <a:p>
            <a:pPr algn="just">
              <a:spcBef>
                <a:spcPts val="3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Ребенку предлагается разровнять песок грабельками, выложить домик из геометрических фигур, нарисовать пальчиком на песке солнышко, тучки, дождик, травку и т.д. Можно спрятать игрушку в песке и попросить её найти.</a:t>
            </a:r>
          </a:p>
          <a:p>
            <a:pPr algn="just">
              <a:spcBef>
                <a:spcPts val="3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400" dirty="0" smtClean="0">
              <a:solidFill>
                <a:srgbClr val="C00000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  <a:p>
            <a:pPr algn="ctr"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Игры с крупами, косточками и ракушками</a:t>
            </a:r>
          </a:p>
          <a:p>
            <a:pPr>
              <a:spcBef>
                <a:spcPts val="3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Цель: Развитие тактильных ощущений, мелкой моторики, </a:t>
            </a:r>
            <a:r>
              <a:rPr lang="ru-RU" sz="1400" dirty="0" err="1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скоординированности</a:t>
            </a: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движений рук.</a:t>
            </a:r>
          </a:p>
          <a:p>
            <a:pPr algn="just">
              <a:spcBef>
                <a:spcPts val="3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Для игры потребуется : плотная коробка, контейнеры различной величины, крупы (греча, горох, фасоль, пшено), косточки (сливовые, абрикосовые, персиковые), ракушки. </a:t>
            </a:r>
          </a:p>
          <a:p>
            <a:pPr algn="just">
              <a:spcBef>
                <a:spcPts val="3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Ребенку можно предложить спрятать ручки в крупу, разложить или разделить крупы, косточки по чашечкам. Можно перекладывать крупные косточки пинцетом, более мелкие фракции ложкой и другими предметами. </a:t>
            </a:r>
          </a:p>
          <a:p>
            <a:pPr algn="ctr"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Данные игры многофункциональны и их цели зависят от творческого подхода педагога.</a:t>
            </a:r>
            <a:endParaRPr lang="ru-RU" sz="1400" dirty="0">
              <a:solidFill>
                <a:srgbClr val="C00000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1526" y="3500438"/>
            <a:ext cx="2570849" cy="192882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068" y="1428736"/>
            <a:ext cx="2570834" cy="192882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571604" y="357166"/>
            <a:ext cx="2357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 С СЫПУЧИМИ МАТЕРИАЛАМИ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71934" y="285728"/>
            <a:ext cx="3643338" cy="6322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Игры с кинетическим песком</a:t>
            </a:r>
          </a:p>
          <a:p>
            <a:pPr>
              <a:spcBef>
                <a:spcPts val="4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Цель: Развитие тактильных ощущений, активизация движений кистей рук.</a:t>
            </a:r>
          </a:p>
          <a:p>
            <a:pPr algn="just">
              <a:spcBef>
                <a:spcPts val="4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Для игры потребуется: плотная коробка 50*40 см, кинетический песок (пластичный песок), различные формочки, мелкие игрушки, </a:t>
            </a:r>
            <a:r>
              <a:rPr lang="ru-RU" sz="1600" dirty="0" err="1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штампики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и др.</a:t>
            </a:r>
          </a:p>
          <a:p>
            <a:pPr algn="just">
              <a:spcBef>
                <a:spcPts val="4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Ребенку предлагается потрогать, помять песок, заполнить формочки, «испечь куличики», ставить </a:t>
            </a:r>
            <a:r>
              <a:rPr lang="ru-RU" sz="1600" dirty="0" err="1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штампики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, скатать шарики, колбаски, спрятать игрушку и др.</a:t>
            </a:r>
          </a:p>
          <a:p>
            <a:pPr algn="ctr"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Игры с пластилином, соленым тестом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Цель: Развитие тонкой моторики рук.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Для игры потребуется: пластилин или соленое тесто (исходя из предпочтений ребенка).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Ребенку предлагается мять и отщипывать, надавливать и размазывать, скатывать шарики, раскатывать колбаски.</a:t>
            </a:r>
            <a:endParaRPr lang="ru-RU" sz="1600" dirty="0">
              <a:solidFill>
                <a:srgbClr val="C00000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 r="30508"/>
          <a:stretch>
            <a:fillRect/>
          </a:stretch>
        </p:blipFill>
        <p:spPr bwMode="auto">
          <a:xfrm>
            <a:off x="714348" y="2000240"/>
            <a:ext cx="3001963" cy="32400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500167" y="428604"/>
            <a:ext cx="2214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 С ПЛАСТИЧНЫМИ МАТЕРИАЛАМИ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335846"/>
            <a:ext cx="585791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000" b="1" i="1" dirty="0" smtClean="0">
                <a:solidFill>
                  <a:srgbClr val="002060"/>
                </a:solidFill>
                <a:latin typeface="Monotype Corsiva" pitchFamily="66" charset="0"/>
              </a:rPr>
              <a:t>Камешки </a:t>
            </a:r>
            <a:r>
              <a:rPr lang="ru-RU" sz="4000" b="1" i="1" dirty="0" err="1" smtClean="0">
                <a:solidFill>
                  <a:srgbClr val="002060"/>
                </a:solidFill>
                <a:latin typeface="Monotype Corsiva" pitchFamily="66" charset="0"/>
              </a:rPr>
              <a:t>марблс</a:t>
            </a:r>
            <a:endParaRPr lang="ru-RU" sz="4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 универсальное пособие представляет собой готовые наборы стеклянных камешков разного цвета и различные задания с ними.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Идей достаточно много, как можно использовать с пользой: играть, творить, изучать математику, развивать речь, мелкую моторику, восприятие и логическое мышление.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2" y="285728"/>
            <a:ext cx="61436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Игра в камешки 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Марблс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признана детскими психологами одной из самых полезных для подрастающего поколения: она развивает ловкость рук и пальцев, точную координацию движений, внимание, наблюдательность.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аттестационная работа\IMG_20191015_175807.jpg"/>
          <p:cNvPicPr>
            <a:picLocks noChangeAspect="1" noChangeArrowheads="1"/>
          </p:cNvPicPr>
          <p:nvPr/>
        </p:nvPicPr>
        <p:blipFill>
          <a:blip r:embed="rId2" cstate="print"/>
          <a:srcRect t="14323" b="5109"/>
          <a:stretch>
            <a:fillRect/>
          </a:stretch>
        </p:blipFill>
        <p:spPr>
          <a:xfrm>
            <a:off x="956782" y="1627711"/>
            <a:ext cx="3472341" cy="3730116"/>
          </a:xfrm>
          <a:prstGeom prst="round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3" name="Picture 8" descr="G:\аттестационная работа\IMG_20191015_180234.jpg"/>
          <p:cNvPicPr>
            <a:picLocks noChangeAspect="1" noChangeArrowheads="1"/>
          </p:cNvPicPr>
          <p:nvPr/>
        </p:nvPicPr>
        <p:blipFill>
          <a:blip r:embed="rId3" cstate="print"/>
          <a:srcRect b="25466"/>
          <a:stretch>
            <a:fillRect/>
          </a:stretch>
        </p:blipFill>
        <p:spPr bwMode="auto">
          <a:xfrm>
            <a:off x="4714876" y="1643050"/>
            <a:ext cx="3694212" cy="367126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643042" y="285728"/>
            <a:ext cx="58579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800" b="1" i="1" dirty="0" smtClean="0">
                <a:solidFill>
                  <a:srgbClr val="002060"/>
                </a:solidFill>
                <a:latin typeface="Monotype Corsiva" pitchFamily="66" charset="0"/>
              </a:rPr>
              <a:t>Камешки </a:t>
            </a:r>
            <a:r>
              <a:rPr lang="ru-RU" sz="4800" b="1" i="1" dirty="0" err="1" smtClean="0">
                <a:solidFill>
                  <a:srgbClr val="002060"/>
                </a:solidFill>
                <a:latin typeface="Monotype Corsiva" pitchFamily="66" charset="0"/>
              </a:rPr>
              <a:t>марблс</a:t>
            </a:r>
            <a:endParaRPr lang="ru-RU" sz="4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Новая папка\IMG_20191028_145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21185">
            <a:off x="1391265" y="2038893"/>
            <a:ext cx="2930565" cy="3549821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3" name="Picture 2" descr="G:\аттестационная работа\IMG_20191015_175927.jpg"/>
          <p:cNvPicPr>
            <a:picLocks noChangeAspect="1" noChangeArrowheads="1"/>
          </p:cNvPicPr>
          <p:nvPr/>
        </p:nvPicPr>
        <p:blipFill>
          <a:blip r:embed="rId3" cstate="print"/>
          <a:srcRect l="14115" r="15926"/>
          <a:stretch>
            <a:fillRect/>
          </a:stretch>
        </p:blipFill>
        <p:spPr>
          <a:xfrm rot="16746235">
            <a:off x="5180671" y="2055378"/>
            <a:ext cx="2979254" cy="3193932"/>
          </a:xfrm>
          <a:prstGeom prst="round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571605" y="285728"/>
            <a:ext cx="60722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Monotype Corsiva" pitchFamily="66" charset="0"/>
              </a:rPr>
              <a:t>Окружающий мир и</a:t>
            </a:r>
          </a:p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Monotype Corsiva" pitchFamily="66" charset="0"/>
              </a:rPr>
              <a:t>камешки </a:t>
            </a:r>
            <a:r>
              <a:rPr lang="ru-RU" sz="4800" b="1" i="1" dirty="0" err="1" smtClean="0">
                <a:solidFill>
                  <a:srgbClr val="002060"/>
                </a:solidFill>
                <a:latin typeface="Monotype Corsiva" pitchFamily="66" charset="0"/>
              </a:rPr>
              <a:t>марблс</a:t>
            </a:r>
            <a:endParaRPr lang="ru-RU" sz="4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dmin\Рабочий стол\Новая папка\IMG_20191028_1454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20994996">
            <a:off x="837586" y="1431944"/>
            <a:ext cx="3597032" cy="3357231"/>
          </a:xfrm>
          <a:prstGeom prst="round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3" name="Picture 4" descr="C:\Documents and Settings\Admin\Рабочий стол\Новая папка\IMG_20191028_1456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59894">
            <a:off x="4884082" y="1712882"/>
            <a:ext cx="3324574" cy="3591727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71604" y="285728"/>
            <a:ext cx="607223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002060"/>
                </a:solidFill>
                <a:latin typeface="Monotype Corsiva" pitchFamily="66" charset="0"/>
              </a:rPr>
              <a:t>Математика и камешки </a:t>
            </a:r>
            <a:r>
              <a:rPr lang="ru-RU" sz="5400" b="1" i="1" dirty="0" err="1" smtClean="0">
                <a:solidFill>
                  <a:srgbClr val="002060"/>
                </a:solidFill>
                <a:latin typeface="Monotype Corsiva" pitchFamily="66" charset="0"/>
              </a:rPr>
              <a:t>марблс</a:t>
            </a:r>
            <a:endParaRPr lang="ru-RU" sz="5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5400" dirty="0">
              <a:solidFill>
                <a:srgbClr val="002060"/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/>
          <a:srcRect l="7707" r="8955"/>
          <a:stretch>
            <a:fillRect/>
          </a:stretch>
        </p:blipFill>
        <p:spPr bwMode="auto">
          <a:xfrm rot="16200000">
            <a:off x="2558159" y="2299572"/>
            <a:ext cx="4099123" cy="4071966"/>
          </a:xfrm>
          <a:prstGeom prst="round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214290"/>
            <a:ext cx="578647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002060"/>
                </a:solidFill>
                <a:latin typeface="Monotype Corsiva" pitchFamily="66" charset="0"/>
              </a:rPr>
              <a:t>Математика</a:t>
            </a: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Monotype Corsiva" pitchFamily="66" charset="0"/>
              </a:rPr>
              <a:t>Логические блоки </a:t>
            </a:r>
            <a:r>
              <a:rPr lang="ru-RU" sz="3200" b="1" i="1" dirty="0" err="1" smtClean="0">
                <a:solidFill>
                  <a:srgbClr val="002060"/>
                </a:solidFill>
                <a:latin typeface="Monotype Corsiva" pitchFamily="66" charset="0"/>
              </a:rPr>
              <a:t>Дьенеша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5122" name="Picture 2" descr="https://xn--80azees4a.xn--p1ai/upload/iblock/b4c/b4cdeafc77f7ffddc8138c133988060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3116"/>
            <a:ext cx="3877562" cy="2743375"/>
          </a:xfrm>
          <a:prstGeom prst="rect">
            <a:avLst/>
          </a:prstGeom>
          <a:noFill/>
        </p:spPr>
      </p:pic>
      <p:pic>
        <p:nvPicPr>
          <p:cNvPr id="5132" name="Picture 12" descr="https://i.pinimg.com/736x/32/fd/d7/32fdd7afdeaecc8762851909362a97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43050"/>
            <a:ext cx="3786214" cy="3786214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7" y="214290"/>
            <a:ext cx="57864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002060"/>
                </a:solidFill>
                <a:latin typeface="Monotype Corsiva" pitchFamily="66" charset="0"/>
              </a:rPr>
              <a:t>Математика</a:t>
            </a: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  <a:t>Палочки </a:t>
            </a:r>
            <a:r>
              <a:rPr lang="ru-RU" sz="3600" b="1" i="1" dirty="0" err="1" smtClean="0">
                <a:solidFill>
                  <a:srgbClr val="002060"/>
                </a:solidFill>
                <a:latin typeface="Monotype Corsiva" pitchFamily="66" charset="0"/>
              </a:rPr>
              <a:t>Кюизенера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4098" name="Picture 2" descr="https://neznayka-spb.ru/wp-content/uploads/2017/03/0.1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785926"/>
            <a:ext cx="3387725" cy="3387725"/>
          </a:xfrm>
          <a:prstGeom prst="rect">
            <a:avLst/>
          </a:prstGeom>
          <a:noFill/>
        </p:spPr>
      </p:pic>
      <p:pic>
        <p:nvPicPr>
          <p:cNvPr id="4100" name="Picture 4" descr="https://cs5.livemaster.ru/storage/c5/f6/f3b59b379b3fe1c25e904406d3fn--kukly-i-igrushki-tsvetnye-schetnye-palochki-kyuizenera-iz-d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772822"/>
            <a:ext cx="4357718" cy="341354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1285852" y="324768"/>
            <a:ext cx="657229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Младшим школьникам с ОВЗ  (ЗПР) характерны:</a:t>
            </a:r>
            <a:endParaRPr kumimoji="0" lang="ru-RU" sz="2400" b="1" i="1" u="sng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-низкий уровень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готовности к школьному обучению;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-пониженная работоспособность, неустойчивость внимания;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-трудности с восприятием, что выражается в недостаточности, ограниченности и фрагментарности знаний ребенка об окружающем мире;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-замедленность процесса переработки информации, поступающей через органы чувств;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-недостатки пространственного восприятия. (зрение, двигательный анализатор и осязание);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-затруднение в обучении чтению и письму;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-недостатки памяти, причем они касаются всех видов запоминания: непроизвольного и произвольного, кратковременного и долговременного;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-отставание в развитии мыслительной деятельности. (анализ, синтез, неумение выделять существенные признаки и делать обобщение, низкий уровень развития абстрактного мышления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-неумение организовать свою умственную деятельность;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-отсутствие навыков самоконтроля.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214290"/>
            <a:ext cx="600079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002060"/>
                </a:solidFill>
                <a:latin typeface="Monotype Corsiva" pitchFamily="66" charset="0"/>
              </a:rPr>
              <a:t>Математика</a:t>
            </a: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Monotype Corsiva" pitchFamily="66" charset="0"/>
              </a:rPr>
              <a:t>Кубики Б.П.Никитина «Сложи узор»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3074" name="Picture 2" descr="https://images.ru.prom.st/439198799_w640_h640_kubiki-slozhi-uz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928802"/>
            <a:ext cx="3357586" cy="3357586"/>
          </a:xfrm>
          <a:prstGeom prst="rect">
            <a:avLst/>
          </a:prstGeom>
          <a:noFill/>
        </p:spPr>
      </p:pic>
      <p:pic>
        <p:nvPicPr>
          <p:cNvPr id="3076" name="Picture 4" descr="https://opt-472269.ssl.1c-bitrix-cdn.ru/upload/iblock/3ab/3ab34a2edc755e3aa3fed256ed6db9ca.jpg?16037167571431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1181" y="1928802"/>
            <a:ext cx="4913540" cy="335758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0"/>
            <a:ext cx="650085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002060"/>
                </a:solidFill>
                <a:latin typeface="Monotype Corsiva" pitchFamily="66" charset="0"/>
              </a:rPr>
              <a:t>Математика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</a:rPr>
              <a:t>Интеллектуальные </a:t>
            </a:r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</a:rPr>
              <a:t>игры Б.П.Никитина «Кубики для всех»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s://joov.ru/images/detailed/3016/98eae6944d7111e182fb00219120d11d_cc146c1d588911eaac1f001e673d5fb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857364"/>
            <a:ext cx="2933106" cy="3464324"/>
          </a:xfrm>
          <a:prstGeom prst="rect">
            <a:avLst/>
          </a:prstGeom>
          <a:noFill/>
        </p:spPr>
      </p:pic>
      <p:pic>
        <p:nvPicPr>
          <p:cNvPr id="2052" name="Picture 4" descr="https://besttoy.ru/image/cache/catalog/toy/kubiki-dlya-vsex%C2%A0-tsvetnaya-korobka-800x800.jpg"/>
          <p:cNvPicPr>
            <a:picLocks noChangeAspect="1" noChangeArrowheads="1"/>
          </p:cNvPicPr>
          <p:nvPr/>
        </p:nvPicPr>
        <p:blipFill>
          <a:blip r:embed="rId3" cstate="print"/>
          <a:srcRect t="16259" r="2449" b="7868"/>
          <a:stretch>
            <a:fillRect/>
          </a:stretch>
        </p:blipFill>
        <p:spPr bwMode="auto">
          <a:xfrm>
            <a:off x="4000496" y="1857364"/>
            <a:ext cx="4408746" cy="3429024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s://utbrb.ru/wp-content/uploads/2019/03/kubiki-nabor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500174"/>
            <a:ext cx="5572164" cy="417912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85918" y="1"/>
            <a:ext cx="58579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002060"/>
                </a:solidFill>
                <a:latin typeface="Monotype Corsiva" pitchFamily="66" charset="0"/>
              </a:rPr>
              <a:t>Математика</a:t>
            </a:r>
          </a:p>
          <a:p>
            <a:pPr algn="ctr"/>
            <a:r>
              <a:rPr lang="ru-RU" sz="2000" b="1" i="1" dirty="0" err="1" smtClean="0">
                <a:solidFill>
                  <a:srgbClr val="002060"/>
                </a:solidFill>
                <a:latin typeface="Monotype Corsiva" pitchFamily="66" charset="0"/>
              </a:rPr>
              <a:t>Ителектуальные</a:t>
            </a:r>
            <a:r>
              <a:rPr lang="ru-RU" sz="2000" b="1" i="1" dirty="0" smtClean="0">
                <a:solidFill>
                  <a:srgbClr val="002060"/>
                </a:solidFill>
                <a:latin typeface="Monotype Corsiva" pitchFamily="66" charset="0"/>
              </a:rPr>
              <a:t> игры Б.П.Никитина «Кубики для всех»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5985" y="214290"/>
            <a:ext cx="50006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002060"/>
                </a:solidFill>
                <a:latin typeface="Monotype Corsiva" pitchFamily="66" charset="0"/>
              </a:rPr>
              <a:t>Математика</a:t>
            </a:r>
          </a:p>
          <a:p>
            <a:pPr algn="ctr"/>
            <a:r>
              <a:rPr lang="ru-RU" sz="3600" b="1" i="1" dirty="0" err="1" smtClean="0">
                <a:solidFill>
                  <a:srgbClr val="002060"/>
                </a:solidFill>
                <a:latin typeface="Monotype Corsiva" pitchFamily="66" charset="0"/>
              </a:rPr>
              <a:t>Уникуб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1028" name="Picture 4" descr="https://m-igr.ru/upload/iblock/1b3/1b3914873b50488558d40d2c988718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857364"/>
            <a:ext cx="3429024" cy="3429024"/>
          </a:xfrm>
          <a:prstGeom prst="rect">
            <a:avLst/>
          </a:prstGeom>
          <a:noFill/>
        </p:spPr>
      </p:pic>
      <p:pic>
        <p:nvPicPr>
          <p:cNvPr id="1030" name="Picture 6" descr="https://birkinn.ru/images/stories/virtuemart/product/ab12658064b711e7bf132cd05af3972e_ab12658164b711e7bf132cd05af3972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808332"/>
            <a:ext cx="3071834" cy="3553579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s://opt-932076.ssl.1c-bitrix-cdn.ru/upload/iblock/ccd/26956-3.jpg?15296672561342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2143116"/>
            <a:ext cx="5000660" cy="434057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00166" y="214290"/>
            <a:ext cx="62151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002060"/>
                </a:solidFill>
                <a:latin typeface="Monotype Corsiva" pitchFamily="66" charset="0"/>
              </a:rPr>
              <a:t>Математика</a:t>
            </a:r>
          </a:p>
          <a:p>
            <a:pPr algn="ctr"/>
            <a:r>
              <a:rPr lang="ru-RU" sz="6000" b="1" i="1" dirty="0" smtClean="0">
                <a:solidFill>
                  <a:srgbClr val="002060"/>
                </a:solidFill>
                <a:latin typeface="Monotype Corsiva" pitchFamily="66" charset="0"/>
              </a:rPr>
              <a:t>Кубики «Хамелеон»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290" y="214290"/>
            <a:ext cx="63579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002060"/>
                </a:solidFill>
                <a:latin typeface="Monotype Corsiva" pitchFamily="66" charset="0"/>
              </a:rPr>
              <a:t>Математика</a:t>
            </a:r>
          </a:p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Monotype Corsiva" pitchFamily="66" charset="0"/>
              </a:rPr>
              <a:t>«Сложи квадрат»</a:t>
            </a:r>
          </a:p>
        </p:txBody>
      </p:sp>
      <p:pic>
        <p:nvPicPr>
          <p:cNvPr id="83970" name="Picture 2" descr="https://ryazan.umitoy.ru/upload/iblock/234/23401d1ada51c7c7ee8d48fc69e4dfc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857364"/>
            <a:ext cx="3429024" cy="3429024"/>
          </a:xfrm>
          <a:prstGeom prst="rect">
            <a:avLst/>
          </a:prstGeom>
          <a:noFill/>
        </p:spPr>
      </p:pic>
      <p:pic>
        <p:nvPicPr>
          <p:cNvPr id="83972" name="Picture 4" descr="https://images.ru.prom.st/539214138_w640_h640_slozhi-kvadrat-bpnikit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143116"/>
            <a:ext cx="4110328" cy="2976777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uchproektmsk.ru/images/e1fd4577cc00ecd9fd72f7e6204e0e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228625"/>
            <a:ext cx="5572119" cy="401023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14480" y="214290"/>
            <a:ext cx="58579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002060"/>
                </a:solidFill>
                <a:latin typeface="Monotype Corsiva" pitchFamily="66" charset="0"/>
              </a:rPr>
              <a:t>Математика</a:t>
            </a:r>
          </a:p>
          <a:p>
            <a:pPr algn="ctr"/>
            <a:r>
              <a:rPr lang="ru-RU" sz="5400" b="1" i="1" dirty="0" smtClean="0">
                <a:solidFill>
                  <a:srgbClr val="002060"/>
                </a:solidFill>
                <a:latin typeface="Monotype Corsiva" pitchFamily="66" charset="0"/>
              </a:rPr>
              <a:t>«Сложи квадрат»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s://inkluzia.com.ua/images/29/kutiki-93539504882475_small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135476"/>
            <a:ext cx="5072098" cy="436533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43042" y="285729"/>
            <a:ext cx="59293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Monotype Corsiva" pitchFamily="66" charset="0"/>
              </a:rPr>
              <a:t>Математика</a:t>
            </a:r>
          </a:p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Monotype Corsiva" pitchFamily="66" charset="0"/>
              </a:rPr>
              <a:t>«Уголки»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s://image-cdn.kazanexpress.ru/bsr9cuces05gsoc8pff0/original.jpg"/>
          <p:cNvPicPr>
            <a:picLocks noChangeAspect="1" noChangeArrowheads="1"/>
          </p:cNvPicPr>
          <p:nvPr/>
        </p:nvPicPr>
        <p:blipFill>
          <a:blip r:embed="rId2" cstate="print"/>
          <a:srcRect t="19445" r="1851" b="20833"/>
          <a:stretch>
            <a:fillRect/>
          </a:stretch>
        </p:blipFill>
        <p:spPr bwMode="auto">
          <a:xfrm>
            <a:off x="1714480" y="1785926"/>
            <a:ext cx="5635295" cy="457203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57356" y="285729"/>
            <a:ext cx="57150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2060"/>
                </a:solidFill>
                <a:latin typeface="Monotype Corsiva" pitchFamily="66" charset="0"/>
              </a:rPr>
              <a:t>Математика</a:t>
            </a:r>
          </a:p>
          <a:p>
            <a:pPr algn="ctr"/>
            <a:r>
              <a:rPr lang="ru-RU" sz="4400" b="1" i="1" dirty="0" smtClean="0">
                <a:solidFill>
                  <a:srgbClr val="002060"/>
                </a:solidFill>
                <a:latin typeface="Monotype Corsiva" pitchFamily="66" charset="0"/>
              </a:rPr>
              <a:t>Головоломки «Эйнштейн»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s://ae01.alicdn.com/kf/Ha0c6baaaf0dd40b6bf18c5dd7d7f275f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785926"/>
            <a:ext cx="4786346" cy="478634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14480" y="214291"/>
            <a:ext cx="57150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2060"/>
                </a:solidFill>
                <a:latin typeface="Monotype Corsiva" pitchFamily="66" charset="0"/>
              </a:rPr>
              <a:t>Математика</a:t>
            </a:r>
          </a:p>
          <a:p>
            <a:pPr algn="ctr"/>
            <a:r>
              <a:rPr lang="ru-RU" sz="4400" b="1" i="1" dirty="0" smtClean="0">
                <a:solidFill>
                  <a:srgbClr val="002060"/>
                </a:solidFill>
                <a:latin typeface="Monotype Corsiva" pitchFamily="66" charset="0"/>
              </a:rPr>
              <a:t>Головоломки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1571604" y="214290"/>
            <a:ext cx="642942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же нам поможет сформировать успешность в учебной деятельности, повысить познавательную активность у детей с ОВЗ, сформировать функциональную грамотность?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учителя -  развить ребёнка.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-Развить мышление - из наглядно-действенного перевести его в абстрактно-логическое;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-Развить речь, аналитико-синтетические способности, развить память и внимание,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фантазию и воображение;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Пространственное восприятие;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-Развить моторную функцию, способность контролировать свои движения, а также мелкую моторику;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Развить коммуникативные способности, способность общаться, контролировать эмоции, управлять своим поведением.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Решая эти задачи, педагог  получает в результате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функционально развитую личность.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285729"/>
            <a:ext cx="62151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Monotype Corsiva" pitchFamily="66" charset="0"/>
              </a:rPr>
              <a:t>Математика</a:t>
            </a:r>
          </a:p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Monotype Corsiva" pitchFamily="66" charset="0"/>
              </a:rPr>
              <a:t>Головоломка «Тетрис»</a:t>
            </a:r>
          </a:p>
        </p:txBody>
      </p:sp>
      <p:pic>
        <p:nvPicPr>
          <p:cNvPr id="89090" name="Picture 2" descr="https://go3.imgsmail.ru/imgpreview?key=54ea400ce6f687e8&amp;mb=storage"/>
          <p:cNvPicPr>
            <a:picLocks noChangeAspect="1" noChangeArrowheads="1"/>
          </p:cNvPicPr>
          <p:nvPr/>
        </p:nvPicPr>
        <p:blipFill>
          <a:blip r:embed="rId2" cstate="print"/>
          <a:srcRect t="25517" r="1242" b="23586"/>
          <a:stretch>
            <a:fillRect/>
          </a:stretch>
        </p:blipFill>
        <p:spPr bwMode="auto">
          <a:xfrm>
            <a:off x="1285852" y="1857364"/>
            <a:ext cx="6514971" cy="335758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285729"/>
            <a:ext cx="58579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Monotype Corsiva" pitchFamily="66" charset="0"/>
              </a:rPr>
              <a:t>Математика</a:t>
            </a:r>
          </a:p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Monotype Corsiva" pitchFamily="66" charset="0"/>
              </a:rPr>
              <a:t>Головоломки</a:t>
            </a:r>
          </a:p>
        </p:txBody>
      </p:sp>
      <p:pic>
        <p:nvPicPr>
          <p:cNvPr id="91138" name="Picture 2" descr="https://ae01.alicdn.com/kf/H2147a98395ca4135b06c489c8de53367J/Holz-Puzzles-Spielzeug-Jigsaw-Vorstands-Geometrische-Form-Kind-P-dagogisches-Spielzeug-Gehirn-Teaser-Holz-Kinder-Kind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785926"/>
            <a:ext cx="3357586" cy="3357586"/>
          </a:xfrm>
          <a:prstGeom prst="rect">
            <a:avLst/>
          </a:prstGeom>
          <a:noFill/>
        </p:spPr>
      </p:pic>
      <p:pic>
        <p:nvPicPr>
          <p:cNvPr id="91142" name="Picture 6" descr="https://image-cdn.kazanexpress.ru/bsr9fg7qo076aoh2tirg/original.jpg"/>
          <p:cNvPicPr>
            <a:picLocks noChangeAspect="1" noChangeArrowheads="1"/>
          </p:cNvPicPr>
          <p:nvPr/>
        </p:nvPicPr>
        <p:blipFill>
          <a:blip r:embed="rId3" cstate="print"/>
          <a:srcRect t="19445" r="3703" b="11110"/>
          <a:stretch>
            <a:fillRect/>
          </a:stretch>
        </p:blipFill>
        <p:spPr bwMode="auto">
          <a:xfrm>
            <a:off x="4786314" y="1785926"/>
            <a:ext cx="3503320" cy="336857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85918" y="357166"/>
            <a:ext cx="58579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  <a:latin typeface="Monotype Corsiva" pitchFamily="66" charset="0"/>
              </a:rPr>
              <a:t>Чтение (обучение грамоте)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4" name="Picture 2" descr="G:\аттестационная работа\IMG_20191015_175959.jpg"/>
          <p:cNvPicPr>
            <a:picLocks noChangeAspect="1" noChangeArrowheads="1"/>
          </p:cNvPicPr>
          <p:nvPr/>
        </p:nvPicPr>
        <p:blipFill>
          <a:blip r:embed="rId2" cstate="print"/>
          <a:srcRect l="25099" r="5840"/>
          <a:stretch>
            <a:fillRect/>
          </a:stretch>
        </p:blipFill>
        <p:spPr bwMode="auto">
          <a:xfrm rot="16200000">
            <a:off x="715219" y="1713618"/>
            <a:ext cx="3343350" cy="3630843"/>
          </a:xfrm>
          <a:prstGeom prst="round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9698" name="Picture 2" descr="https://new.sp-chita.com/files/f6d/f6de538d3f6bc436b20a3cc22e8ebbb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85926"/>
            <a:ext cx="3636755" cy="3527653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s://i5.otzovik.com/2016/12/29/4277556/img/5630859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428736"/>
            <a:ext cx="5715000" cy="48768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57290" y="357166"/>
            <a:ext cx="65008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Monotype Corsiva" pitchFamily="66" charset="0"/>
              </a:rPr>
              <a:t>Чтение (обучение грамоте)</a:t>
            </a:r>
            <a:endParaRPr lang="ru-RU" sz="4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s://toys2.ru/upload/iblock/d76/d76cd5ea58706d93b7a0c19956a5d8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428736"/>
            <a:ext cx="5493813" cy="412036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85852" y="285728"/>
            <a:ext cx="64294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2060"/>
                </a:solidFill>
                <a:latin typeface="Monotype Corsiva" pitchFamily="66" charset="0"/>
              </a:rPr>
              <a:t>Чтение (обучение грамоте)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285728"/>
            <a:ext cx="61436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002060"/>
                </a:solidFill>
                <a:latin typeface="Monotype Corsiva" pitchFamily="66" charset="0"/>
              </a:rPr>
              <a:t>Окружающий мир</a:t>
            </a:r>
            <a:endParaRPr lang="ru-RU" sz="5400" dirty="0">
              <a:solidFill>
                <a:srgbClr val="002060"/>
              </a:solidFill>
            </a:endParaRPr>
          </a:p>
        </p:txBody>
      </p:sp>
      <p:pic>
        <p:nvPicPr>
          <p:cNvPr id="97282" name="Picture 2" descr="https://main-cdn.goods.ru/big2/hlr-system/1572400/100023700634b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785926"/>
            <a:ext cx="5395463" cy="4346574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214290"/>
            <a:ext cx="62865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002060"/>
                </a:solidFill>
                <a:latin typeface="Monotype Corsiva" pitchFamily="66" charset="0"/>
              </a:rPr>
              <a:t>Окружающий мир</a:t>
            </a:r>
            <a:endParaRPr lang="ru-RU" sz="5400" dirty="0">
              <a:solidFill>
                <a:srgbClr val="002060"/>
              </a:solidFill>
            </a:endParaRPr>
          </a:p>
        </p:txBody>
      </p:sp>
      <p:pic>
        <p:nvPicPr>
          <p:cNvPr id="96258" name="Picture 2" descr="https://karapuzov.ru/upload/iblock/e78/e780515dc20763801e7cacb97e529bfc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5" y="1857364"/>
            <a:ext cx="3987321" cy="3135032"/>
          </a:xfrm>
          <a:prstGeom prst="rect">
            <a:avLst/>
          </a:prstGeom>
          <a:noFill/>
        </p:spPr>
      </p:pic>
      <p:pic>
        <p:nvPicPr>
          <p:cNvPr id="96260" name="Picture 4" descr="https://m-igr.ru/upload/iblock/6c1/6c133f2b06c1a1995aea052e7274d4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643050"/>
            <a:ext cx="3643338" cy="3643338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1" y="285728"/>
            <a:ext cx="60007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002060"/>
                </a:solidFill>
                <a:latin typeface="Monotype Corsiva" pitchFamily="66" charset="0"/>
              </a:rPr>
              <a:t>Окружающий мир</a:t>
            </a:r>
            <a:endParaRPr lang="ru-RU" sz="5400" dirty="0">
              <a:solidFill>
                <a:srgbClr val="002060"/>
              </a:solidFill>
            </a:endParaRPr>
          </a:p>
        </p:txBody>
      </p:sp>
      <p:pic>
        <p:nvPicPr>
          <p:cNvPr id="95234" name="Picture 2" descr="https://www.10kor.ru/upload/iblock/73a/detskoe_loto_sobiray_ka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000240"/>
            <a:ext cx="4286280" cy="3100777"/>
          </a:xfrm>
          <a:prstGeom prst="rect">
            <a:avLst/>
          </a:prstGeom>
          <a:noFill/>
        </p:spPr>
      </p:pic>
      <p:pic>
        <p:nvPicPr>
          <p:cNvPr id="95236" name="Picture 4" descr="https://teleporto.ru/images/detailed/10380/1014372931.jpg?t=14588534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000240"/>
            <a:ext cx="3772979" cy="3071834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214290"/>
            <a:ext cx="62865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002060"/>
                </a:solidFill>
                <a:latin typeface="Monotype Corsiva" pitchFamily="66" charset="0"/>
              </a:rPr>
              <a:t>Окружающий мир</a:t>
            </a:r>
            <a:endParaRPr lang="ru-RU" sz="5400" dirty="0">
              <a:solidFill>
                <a:srgbClr val="002060"/>
              </a:solidFill>
            </a:endParaRPr>
          </a:p>
        </p:txBody>
      </p:sp>
      <p:pic>
        <p:nvPicPr>
          <p:cNvPr id="94210" name="Picture 2" descr="https://www.ukazka.ru/img/g/uk1944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857364"/>
            <a:ext cx="4214842" cy="3381240"/>
          </a:xfrm>
          <a:prstGeom prst="rect">
            <a:avLst/>
          </a:prstGeom>
          <a:noFill/>
        </p:spPr>
      </p:pic>
      <p:pic>
        <p:nvPicPr>
          <p:cNvPr id="94212" name="Picture 4" descr="https://tigra66.ru/uploadedFiles/eshopimages/700/9ba/9ba57ef1b62427ce.jpeg"/>
          <p:cNvPicPr>
            <a:picLocks noChangeAspect="1" noChangeArrowheads="1"/>
          </p:cNvPicPr>
          <p:nvPr/>
        </p:nvPicPr>
        <p:blipFill>
          <a:blip r:embed="rId3" cstate="print"/>
          <a:srcRect t="12894" r="4215" b="11583"/>
          <a:stretch>
            <a:fillRect/>
          </a:stretch>
        </p:blipFill>
        <p:spPr bwMode="auto">
          <a:xfrm>
            <a:off x="4714875" y="1928802"/>
            <a:ext cx="4077193" cy="321471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357166"/>
            <a:ext cx="6215106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000" b="1" i="1" dirty="0" smtClean="0">
                <a:solidFill>
                  <a:srgbClr val="002060"/>
                </a:solidFill>
                <a:latin typeface="Monotype Corsiva" pitchFamily="66" charset="0"/>
              </a:rPr>
              <a:t>Изделия из фетра</a:t>
            </a:r>
            <a:endParaRPr lang="ru-RU" sz="4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Развивающие игры из фетра – это творчество, познание и исследование нового, повторение и закрепление изученного, систематизация знаний и просто интересный вид совместной деятельности учителя - дефектолога, родителей и обучающегося.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1643042" y="214290"/>
            <a:ext cx="5929354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настоящее время актуальной проблемой инклюзивного образования, является создание «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безбарьерной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образовательной среды. Одним из общих правил такой образовательной среды является критерий ее доступности для ребенка с ограниченными возможностями здоровья.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Поэтому встает необходимость развивающего обучения, в осуществлении которого помогают предметно-развивающая среда.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аттестационная работа\IMG_20191015_180335.jpg"/>
          <p:cNvPicPr>
            <a:picLocks noChangeAspect="1" noChangeArrowheads="1"/>
          </p:cNvPicPr>
          <p:nvPr/>
        </p:nvPicPr>
        <p:blipFill>
          <a:blip r:embed="rId2" cstate="print"/>
          <a:srcRect t="9859" b="30986"/>
          <a:stretch>
            <a:fillRect/>
          </a:stretch>
        </p:blipFill>
        <p:spPr>
          <a:xfrm>
            <a:off x="2051720" y="1484784"/>
            <a:ext cx="5084279" cy="4010136"/>
          </a:xfrm>
          <a:prstGeom prst="round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714480" y="285728"/>
            <a:ext cx="5929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Monotype Corsiva" pitchFamily="66" charset="0"/>
              </a:rPr>
              <a:t>«Весёлая сороконожка»</a:t>
            </a:r>
            <a:endParaRPr lang="ru-RU" sz="4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:\аттестационная работа\IMG_20191015_180521.jpg"/>
          <p:cNvPicPr>
            <a:picLocks noChangeAspect="1" noChangeArrowheads="1"/>
          </p:cNvPicPr>
          <p:nvPr/>
        </p:nvPicPr>
        <p:blipFill>
          <a:blip r:embed="rId2" cstate="print"/>
          <a:srcRect t="15334"/>
          <a:stretch>
            <a:fillRect/>
          </a:stretch>
        </p:blipFill>
        <p:spPr bwMode="auto">
          <a:xfrm rot="10054583">
            <a:off x="1254121" y="2065790"/>
            <a:ext cx="2966180" cy="3348447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643042" y="285729"/>
            <a:ext cx="60007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</a:rPr>
              <a:t>«Капельки и тучки» </a:t>
            </a:r>
            <a:b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</a:rPr>
              <a:t>(цвет, моторика, счёт,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</a:rPr>
              <a:t>право – лево, верх – низ)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3" name="Picture 3" descr="G:\аттестационная работа\IMG_20191015_180457.jpg"/>
          <p:cNvPicPr>
            <a:picLocks noChangeAspect="1" noChangeArrowheads="1"/>
          </p:cNvPicPr>
          <p:nvPr/>
        </p:nvPicPr>
        <p:blipFill>
          <a:blip r:embed="rId3" cstate="print"/>
          <a:srcRect t="24570"/>
          <a:stretch>
            <a:fillRect/>
          </a:stretch>
        </p:blipFill>
        <p:spPr bwMode="auto">
          <a:xfrm rot="11328068">
            <a:off x="4805296" y="1874793"/>
            <a:ext cx="3283339" cy="3302177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аттестационная работа\IMG_20191015_1803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10800000">
            <a:off x="2928926" y="1928802"/>
            <a:ext cx="3150350" cy="4200467"/>
          </a:xfrm>
          <a:prstGeom prst="round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785918" y="285729"/>
            <a:ext cx="58579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</a:rPr>
              <a:t>«Цветик – </a:t>
            </a:r>
            <a:r>
              <a:rPr lang="ru-RU" sz="2800" b="1" i="1" dirty="0" err="1" smtClean="0">
                <a:solidFill>
                  <a:srgbClr val="002060"/>
                </a:solidFill>
                <a:latin typeface="Monotype Corsiva" pitchFamily="66" charset="0"/>
              </a:rPr>
              <a:t>шестицветик</a:t>
            </a:r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</a:rPr>
              <a:t>» </a:t>
            </a:r>
            <a:b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</a:rPr>
              <a:t>(цвет, форма, моторика, умение работать по заданию, по показу)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357167"/>
            <a:ext cx="58579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Monotype Corsiva" pitchFamily="66" charset="0"/>
              </a:rPr>
              <a:t>«Найди скорлупку для цыплёнка» </a:t>
            </a:r>
            <a:br>
              <a:rPr lang="ru-RU" sz="3200" b="1" i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200" b="1" i="1" dirty="0" smtClean="0">
                <a:solidFill>
                  <a:srgbClr val="002060"/>
                </a:solidFill>
                <a:latin typeface="Monotype Corsiva" pitchFamily="66" charset="0"/>
              </a:rPr>
              <a:t>(цвет, моторика, внимание, счёт)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3" name="Picture 2" descr="G:\аттестационная работа\IMG_20191015_180637.jpg"/>
          <p:cNvPicPr>
            <a:picLocks noChangeAspect="1" noChangeArrowheads="1"/>
          </p:cNvPicPr>
          <p:nvPr/>
        </p:nvPicPr>
        <p:blipFill>
          <a:blip r:embed="rId2" cstate="print"/>
          <a:srcRect t="8437" b="2126"/>
          <a:stretch>
            <a:fillRect/>
          </a:stretch>
        </p:blipFill>
        <p:spPr>
          <a:xfrm rot="10269104">
            <a:off x="1190107" y="1639883"/>
            <a:ext cx="3100187" cy="3696921"/>
          </a:xfrm>
          <a:prstGeom prst="round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" name="Picture 3" descr="G:\аттестационная работа\IMG_20191015_180701.jpg"/>
          <p:cNvPicPr>
            <a:picLocks noChangeAspect="1" noChangeArrowheads="1"/>
          </p:cNvPicPr>
          <p:nvPr/>
        </p:nvPicPr>
        <p:blipFill>
          <a:blip r:embed="rId3" cstate="print"/>
          <a:srcRect t="21937" r="1325"/>
          <a:stretch>
            <a:fillRect/>
          </a:stretch>
        </p:blipFill>
        <p:spPr bwMode="auto">
          <a:xfrm rot="11719973">
            <a:off x="4943955" y="1589582"/>
            <a:ext cx="3307113" cy="348842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85918" y="357166"/>
            <a:ext cx="58579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2060"/>
                </a:solidFill>
                <a:latin typeface="Monotype Corsiva" pitchFamily="66" charset="0"/>
              </a:rPr>
              <a:t>«Собираем пирамидку»</a:t>
            </a:r>
            <a:endParaRPr lang="ru-RU" sz="4400" dirty="0">
              <a:solidFill>
                <a:srgbClr val="002060"/>
              </a:solidFill>
            </a:endParaRPr>
          </a:p>
        </p:txBody>
      </p:sp>
      <p:pic>
        <p:nvPicPr>
          <p:cNvPr id="5" name="Picture 5" descr="G:\аттестационная работа\IMG_20191015_180744.jpg"/>
          <p:cNvPicPr>
            <a:picLocks noChangeAspect="1" noChangeArrowheads="1"/>
          </p:cNvPicPr>
          <p:nvPr/>
        </p:nvPicPr>
        <p:blipFill>
          <a:blip r:embed="rId2" cstate="print"/>
          <a:srcRect l="24688" t="4438" r="17094"/>
          <a:stretch>
            <a:fillRect/>
          </a:stretch>
        </p:blipFill>
        <p:spPr bwMode="auto">
          <a:xfrm rot="15866433">
            <a:off x="1176492" y="1307185"/>
            <a:ext cx="3312368" cy="4077816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6" name="Picture 4" descr="G:\аттестационная работа\IMG_20191015_180719.jpg"/>
          <p:cNvPicPr>
            <a:picLocks noChangeAspect="1" noChangeArrowheads="1"/>
          </p:cNvPicPr>
          <p:nvPr/>
        </p:nvPicPr>
        <p:blipFill>
          <a:blip r:embed="rId3" cstate="print"/>
          <a:srcRect l="3375" r="5501" b="3251"/>
          <a:stretch>
            <a:fillRect/>
          </a:stretch>
        </p:blipFill>
        <p:spPr bwMode="auto">
          <a:xfrm rot="16678191">
            <a:off x="5010812" y="2055533"/>
            <a:ext cx="3648239" cy="2905079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285728"/>
            <a:ext cx="58579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  <a:latin typeface="Monotype Corsiva" pitchFamily="66" charset="0"/>
              </a:rPr>
              <a:t>«Найди пару» (цвет, внимание, моторика)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3" name="Picture 2" descr="G:\аттестационная работа\IMG_20191015_1808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21184206">
            <a:off x="627329" y="2128723"/>
            <a:ext cx="3621048" cy="2715786"/>
          </a:xfrm>
          <a:prstGeom prst="round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 descr="G:\аттестационная работа\IMG_20191015_180909.jpg"/>
          <p:cNvPicPr>
            <a:picLocks noChangeAspect="1" noChangeArrowheads="1"/>
          </p:cNvPicPr>
          <p:nvPr/>
        </p:nvPicPr>
        <p:blipFill>
          <a:blip r:embed="rId3" cstate="print"/>
          <a:srcRect t="8288" b="40427"/>
          <a:stretch>
            <a:fillRect/>
          </a:stretch>
        </p:blipFill>
        <p:spPr bwMode="auto">
          <a:xfrm rot="543121">
            <a:off x="4613341" y="2183464"/>
            <a:ext cx="3874013" cy="2649031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dmin\Рабочий стол\Новая папка\IMG_20191028_145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36835"/>
            <a:ext cx="2812872" cy="3717009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3" name="Picture 2" descr="C:\Documents and Settings\Admin\Рабочий стол\Новая папка\IMG_20191028_1457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355976" y="2136028"/>
            <a:ext cx="4287990" cy="2802182"/>
          </a:xfrm>
          <a:prstGeom prst="round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285728"/>
            <a:ext cx="57864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002060"/>
                </a:solidFill>
                <a:latin typeface="Monotype Corsiva" pitchFamily="66" charset="0"/>
              </a:rPr>
              <a:t>«Времена года»</a:t>
            </a:r>
            <a:endParaRPr lang="ru-RU" sz="5400" dirty="0">
              <a:solidFill>
                <a:srgbClr val="002060"/>
              </a:solidFill>
            </a:endParaRPr>
          </a:p>
        </p:txBody>
      </p:sp>
      <p:pic>
        <p:nvPicPr>
          <p:cNvPr id="3" name="Picture 2" descr="C:\Documents and Settings\Admin\Рабочий стол\Новая папка\IMG_20191028_143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419872" y="1124744"/>
            <a:ext cx="2180335" cy="2232248"/>
          </a:xfrm>
          <a:prstGeom prst="round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" name="Picture 3" descr="C:\Documents and Settings\Admin\Рабочий стол\Новая папка\IMG_20191028_144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14984">
            <a:off x="906644" y="1263328"/>
            <a:ext cx="2071062" cy="2354601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5" name="Picture 5" descr="C:\Documents and Settings\Admin\Рабочий стол\Новая папка\IMG_20191028_1443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12414">
            <a:off x="5971529" y="1139033"/>
            <a:ext cx="2321296" cy="2535463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6" name="Picture 2" descr="C:\Documents and Settings\Admin\Рабочий стол\Новая папка\IMG_20191028_1439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86403">
            <a:off x="1718779" y="3694122"/>
            <a:ext cx="2468939" cy="260120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7" name="Picture 6" descr="C:\Documents and Settings\Admin\Рабочий стол\Новая папка\IMG_20191028_1447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25035">
            <a:off x="4869604" y="3788534"/>
            <a:ext cx="2380152" cy="246515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2" y="357167"/>
            <a:ext cx="62151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</a:rPr>
              <a:t>«Помоги птичке найти свой домик» </a:t>
            </a:r>
            <a:b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</a:rPr>
              <a:t>(весна, цвет, право – лево, верх – низ, счёт)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3" name="Picture 3" descr="C:\Documents and Settings\Admin\Рабочий стол\Новая папка\IMG_20191028_144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77506">
            <a:off x="723277" y="1681183"/>
            <a:ext cx="2927290" cy="3798507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4" name="Picture 2" descr="C:\Documents and Settings\Admin\Рабочий стол\Новая папка\IMG_20191028_1444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033007">
            <a:off x="4317587" y="2341169"/>
            <a:ext cx="4267200" cy="2819400"/>
          </a:xfrm>
          <a:prstGeom prst="round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285729"/>
            <a:ext cx="60722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</a:rPr>
              <a:t>Упражнения на дыхание </a:t>
            </a:r>
            <a:b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</a:rPr>
              <a:t>(природные явления, длинный – короткий)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3" name="Picture 3" descr="C:\Documents and Settings\Admin\Рабочий стол\Новая папка\IMG_20191028_144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57959">
            <a:off x="1564420" y="1408288"/>
            <a:ext cx="2635197" cy="466627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4" name="Picture 2" descr="C:\Documents and Settings\Admin\Рабочий стол\Новая папка\IMG_20191028_1443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778650">
            <a:off x="5162947" y="1404138"/>
            <a:ext cx="2244870" cy="4882047"/>
          </a:xfrm>
          <a:prstGeom prst="round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1857356" y="214290"/>
            <a:ext cx="564360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Предметно-развивающая среда - это специальное оборудование для обучения и развития школьников.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7" name="Picture 3" descr="https://ds05.infourok.ru/uploads/ex/0b8d/0001f3d4-63a03537/hello_html_2aebae8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214554"/>
            <a:ext cx="5143536" cy="3857653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285728"/>
            <a:ext cx="6072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  <a:t>Использование вязанных игрушек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3" name="Picture 6" descr="C:\Documents and Settings\Admin\Рабочий стол\Новая папка\IMG_20191028_1437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20920731">
            <a:off x="725717" y="1714895"/>
            <a:ext cx="3382470" cy="3071648"/>
          </a:xfrm>
          <a:prstGeom prst="round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4" name="Picture 3" descr="C:\Documents and Settings\Admin\Рабочий стол\Новая папка\IMG_20191028_143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66544">
            <a:off x="4972789" y="1526357"/>
            <a:ext cx="3308198" cy="363311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s5.livemaster.ru/storage/3c/3d/ec3edf5f21c4e20f8d2ee6c51fb9--kukly-i-igrushki-taktilnye-doschechki-pavlin-7-par-taktilnyh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714488"/>
            <a:ext cx="3643338" cy="364333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14414" y="285728"/>
            <a:ext cx="66437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002060"/>
                </a:solidFill>
                <a:latin typeface="Monotype Corsiva" pitchFamily="66" charset="0"/>
              </a:rPr>
              <a:t>Тактильные дощечки</a:t>
            </a:r>
            <a:endParaRPr lang="ru-RU" sz="5400" dirty="0">
              <a:solidFill>
                <a:srgbClr val="002060"/>
              </a:solidFill>
            </a:endParaRPr>
          </a:p>
        </p:txBody>
      </p:sp>
      <p:pic>
        <p:nvPicPr>
          <p:cNvPr id="1028" name="Picture 4" descr="https://cs2.livemaster.ru/storage/42/8e/c4f129b4d5c53416ad1e78f82em6--kukly-i-igrushki-taktilnye-doschechki-babochka-16-par-razviv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785926"/>
            <a:ext cx="3574315" cy="3571932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s://avatars.mds.yandex.net/get-zen_doc/985972/pub_5e2c7e81118d7f00be82e64c_5e2c7ee02beb4900af85fcb6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000240"/>
            <a:ext cx="3929091" cy="2923797"/>
          </a:xfrm>
          <a:prstGeom prst="rect">
            <a:avLst/>
          </a:prstGeom>
          <a:noFill/>
        </p:spPr>
      </p:pic>
      <p:pic>
        <p:nvPicPr>
          <p:cNvPr id="96260" name="Picture 4" descr="https://www.maam.ru/upload/blogs/detsad-214624-14238254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4787" y="2000240"/>
            <a:ext cx="3900617" cy="292895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500166" y="428604"/>
            <a:ext cx="621510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2060"/>
                </a:solidFill>
                <a:latin typeface="Monotype Corsiva" pitchFamily="66" charset="0"/>
              </a:rPr>
              <a:t>Цветные камушки, </a:t>
            </a:r>
            <a:r>
              <a:rPr lang="ru-RU" sz="4400" b="1" i="1" dirty="0" smtClean="0">
                <a:solidFill>
                  <a:srgbClr val="002060"/>
                </a:solidFill>
                <a:latin typeface="Monotype Corsiva" pitchFamily="66" charset="0"/>
              </a:rPr>
              <a:t>бусины</a:t>
            </a:r>
            <a:r>
              <a:rPr lang="ru-RU" sz="4400" b="1" i="1" dirty="0" smtClean="0">
                <a:solidFill>
                  <a:srgbClr val="002060"/>
                </a:solidFill>
                <a:latin typeface="Monotype Corsiva" pitchFamily="66" charset="0"/>
              </a:rPr>
              <a:t>, бисер…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s://i.mycdn.me/i?r=AyH4iRPQ2q0otWIFepML2LxRCnDmyA0hJeHgbssjvAk7k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000240"/>
            <a:ext cx="3286116" cy="3274464"/>
          </a:xfrm>
          <a:prstGeom prst="rect">
            <a:avLst/>
          </a:prstGeom>
          <a:noFill/>
        </p:spPr>
      </p:pic>
      <p:pic>
        <p:nvPicPr>
          <p:cNvPr id="97286" name="Picture 6" descr="https://i.pinimg.com/originals/dc/5c/8a/dc5c8a68dd33997b1a2e182c07618da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000240"/>
            <a:ext cx="4964500" cy="332334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14480" y="357166"/>
            <a:ext cx="59293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  <a:latin typeface="Monotype Corsiva" pitchFamily="66" charset="0"/>
              </a:rPr>
              <a:t>Сенсорные столы и коробки</a:t>
            </a:r>
            <a:endParaRPr lang="ru-RU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s://fb.ru/misc/i/gallery/104214/28028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3116"/>
            <a:ext cx="4095779" cy="3071834"/>
          </a:xfrm>
          <a:prstGeom prst="rect">
            <a:avLst/>
          </a:prstGeom>
          <a:noFill/>
        </p:spPr>
      </p:pic>
      <p:pic>
        <p:nvPicPr>
          <p:cNvPr id="98308" name="Picture 4" descr="https://kolyaski-land.ru/wp-content/uploads/7/d/8/7d81455cc2566c547f887b8993a33ff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714488"/>
            <a:ext cx="4357718" cy="310378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85918" y="357166"/>
            <a:ext cx="59293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2060"/>
                </a:solidFill>
                <a:latin typeface="Monotype Corsiva" pitchFamily="66" charset="0"/>
              </a:rPr>
              <a:t>Сенсорные столы и коробки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s://www.maam.ru/upload/blogs/detsad-62285-1403356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5" y="1714489"/>
            <a:ext cx="5429287" cy="407196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71670" y="428604"/>
            <a:ext cx="52149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002060"/>
                </a:solidFill>
                <a:latin typeface="Monotype Corsiva" pitchFamily="66" charset="0"/>
              </a:rPr>
              <a:t>Крышечки</a:t>
            </a:r>
            <a:endParaRPr lang="ru-RU" sz="5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s://fsd.kopilkaurokov.ru/up/html/2017/09/05/k_59aefb066cb26/427371_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000240"/>
            <a:ext cx="5500726" cy="341773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00232" y="428604"/>
            <a:ext cx="5429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Monotype Corsiva" pitchFamily="66" charset="0"/>
              </a:rPr>
              <a:t>Прищепки</a:t>
            </a:r>
            <a:endParaRPr lang="ru-RU" sz="4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s://avatars.mds.yandex.net/get-zen_doc/230865/pub_5d7e9763ddfef63b4731bc34_5d8324e798930900ae0fbad0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714488"/>
            <a:ext cx="5786478" cy="385958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71604" y="285728"/>
            <a:ext cx="60722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Monotype Corsiva" pitchFamily="66" charset="0"/>
              </a:rPr>
              <a:t>Игры Марии </a:t>
            </a:r>
            <a:r>
              <a:rPr lang="ru-RU" sz="4800" b="1" i="1" dirty="0" err="1" smtClean="0">
                <a:solidFill>
                  <a:srgbClr val="002060"/>
                </a:solidFill>
                <a:latin typeface="Monotype Corsiva" pitchFamily="66" charset="0"/>
              </a:rPr>
              <a:t>Монтессори</a:t>
            </a:r>
            <a:endParaRPr lang="ru-RU" sz="4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214290"/>
            <a:ext cx="6715172" cy="6627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итогам коррекционной работы можно сделать следующий вывод: сенсорный подход в интеграции всех видов деятельности дает положительную динамику, так как каждый фактор развития психических процессов (мышление, память, внимание) влияет на факторы развития речи, коммуникацию, игру, движение, мотивацию, контакт с миром, волю, воображение и дополняет друг друга - это комплексный метод развития и обучения ребёнка. Сенсорная интеграция в коррекционной работе с детьми с ОВЗ требует творческого отношения педагога к процессу обучения и предоставляет огромные возможности для использования на занятиях и в любом другом виде детской деятельности.</a:t>
            </a:r>
            <a:endParaRPr lang="ru-RU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285727"/>
            <a:ext cx="6072230" cy="6358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725" indent="-339725" algn="ctr">
              <a:spcBef>
                <a:spcPts val="500"/>
              </a:spcBef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b="1" i="1" u="sng" dirty="0" smtClean="0">
                <a:solidFill>
                  <a:srgbClr val="002060"/>
                </a:solidFill>
                <a:latin typeface="Calibri" pitchFamily="34" charset="0"/>
                <a:ea typeface="Microsoft YaHei" pitchFamily="34" charset="-122"/>
              </a:rPr>
              <a:t>Рекомендации по преодолению затруднений, возникающих в ходе игр.</a:t>
            </a:r>
          </a:p>
          <a:p>
            <a:pPr marL="339725" indent="-339725">
              <a:spcBef>
                <a:spcPts val="500"/>
              </a:spcBef>
              <a:buFont typeface="Arial" pitchFamily="34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dirty="0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</a:rPr>
              <a:t>Если ребенок не включается в игру, не обращает внимания на ваши действия, либо выражает протест, не настаивайте.</a:t>
            </a:r>
          </a:p>
          <a:p>
            <a:pPr marL="339725" indent="-339725">
              <a:spcBef>
                <a:spcPts val="500"/>
              </a:spcBef>
              <a:buFont typeface="Arial" pitchFamily="34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dirty="0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</a:rPr>
              <a:t>Не останавливайтесь, если видите, что ребенку игра понравилась, но он остается в пассиве, комментируйте свои действия, так, словно вы играете с ребенком.</a:t>
            </a:r>
          </a:p>
          <a:p>
            <a:pPr marL="339725" indent="-339725">
              <a:spcBef>
                <a:spcPts val="500"/>
              </a:spcBef>
              <a:buFont typeface="Arial" pitchFamily="34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dirty="0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</a:rPr>
              <a:t> Предлагайте новое постепенно и маленькими порциями.</a:t>
            </a:r>
          </a:p>
          <a:p>
            <a:pPr marL="339725" indent="-339725">
              <a:spcBef>
                <a:spcPts val="500"/>
              </a:spcBef>
              <a:buFont typeface="Arial" pitchFamily="34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dirty="0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</a:rPr>
              <a:t>Если игра понравилась ребенку и он требует её повторения не противьтесь его просьбам.</a:t>
            </a:r>
          </a:p>
          <a:p>
            <a:pPr marL="339725" indent="-339725">
              <a:spcBef>
                <a:spcPts val="500"/>
              </a:spcBef>
              <a:buFont typeface="Arial" pitchFamily="34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dirty="0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</a:rPr>
              <a:t>Развивая сюжет игры, осторожно и ненавязчиво предлагайте различные варианты, которые будут зависеть от желания ребенка, вашей фантазии и вашего педагогического чутья.</a:t>
            </a:r>
          </a:p>
          <a:p>
            <a:pPr marL="339725" indent="-339725">
              <a:spcBef>
                <a:spcPts val="500"/>
              </a:spcBef>
              <a:buFont typeface="Arial" pitchFamily="34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dirty="0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</a:rPr>
              <a:t>Если во время игры ребенок заговорил штамповыми фразами, улыбнитесь, повторите её за ним. Это вызовет больше доверия к вам. </a:t>
            </a:r>
          </a:p>
          <a:p>
            <a:pPr marL="339725" indent="-339725">
              <a:spcBef>
                <a:spcPts val="500"/>
              </a:spcBef>
              <a:buFont typeface="Arial" pitchFamily="34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dirty="0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</a:rPr>
              <a:t>Если ребенок стал неадекватно вести себя во время игры, переключите его на стереотипную игру. </a:t>
            </a:r>
            <a:endParaRPr lang="ru-RU" dirty="0">
              <a:solidFill>
                <a:srgbClr val="C00000"/>
              </a:solidFill>
              <a:latin typeface="Calibri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1714480" y="285728"/>
            <a:ext cx="6000792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детей с ОВЗ ведущей деятельностью долгое время остается игровая, поэтому на уроках целесообразно применять задания игрового плана. С учетом быстрой утомляемости детей с ОВЗ каждые 10-20 минут необходимо менять вид учебной деятельности.</a:t>
            </a:r>
            <a:r>
              <a:rPr lang="ru-RU" altLang="ru-RU" sz="2400" b="1" dirty="0" smtClean="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– </a:t>
            </a:r>
          </a:p>
          <a:p>
            <a:pPr algn="just">
              <a:buFont typeface="Wingdings" pitchFamily="2" charset="2"/>
              <a:buChar char="ü"/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 ресурс развития любого человека, не имеющий возрастных ограничений;</a:t>
            </a:r>
          </a:p>
          <a:p>
            <a:pPr algn="just">
              <a:buFont typeface="Wingdings" pitchFamily="2" charset="2"/>
              <a:buChar char="ü"/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универсальный инструмент создания эффективной коррекционной работы в руках школьного  учителя, психолога, логопеда, дефектолога, социального педагога.</a:t>
            </a:r>
            <a:endParaRPr lang="ru-RU" altLang="ru-RU" sz="24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143116"/>
            <a:ext cx="914400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Спасибо за внимание!</a:t>
            </a:r>
            <a:endParaRPr lang="ru-RU" sz="6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3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00232" y="4357695"/>
            <a:ext cx="48577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МБОУ «ИСОШ №1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им.Н.П.Наумова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ул. Восточная 11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 Ивангород</a:t>
            </a:r>
          </a:p>
          <a:p>
            <a:pPr algn="ctr">
              <a:defRPr/>
            </a:pP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Кингисеппский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Ленинградская область</a:t>
            </a:r>
          </a:p>
          <a:p>
            <a:pPr algn="ctr">
              <a:defRPr/>
            </a:pPr>
            <a:endParaRPr lang="ru-RU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2021 год</a:t>
            </a:r>
          </a:p>
          <a:p>
            <a:pPr algn="ctr">
              <a:defRPr/>
            </a:pPr>
            <a:endParaRPr lang="ru-RU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428604"/>
            <a:ext cx="564360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Вся жизнь ребенка — игра. И потому процесс обучения не может проходить без нее. Тактильные ощущения, мелкая моторика, мыслительные операции развиваются в детской игре. Движения пальцев рук стимулируют деятельность ЦНС и ускоряют не только развитие речи у ребенка, но и общее развитие личности.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Постоянная стимуляция зон коры головного мозга, отвечающих за мелкую моторику, — необходимый элемент в системе дефектологического воздействия.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357167"/>
            <a:ext cx="835824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живем в большом и разнообразном мире.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Важно понимать , как видит и воспринимает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мир ребенок, на какой орган восприятия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 опирается.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Весь окружающий мир ребенок познает с помощью органов чувств. </a:t>
            </a:r>
            <a:endParaRPr lang="en-US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Сенсорная (от лат. "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sensus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 - чувство, ощущение) система: слух, зрение, осязание, обоняние - это датчик восприятия окружающего мира. </a:t>
            </a:r>
          </a:p>
          <a:p>
            <a:endParaRPr lang="ru-RU" dirty="0" smtClean="0"/>
          </a:p>
        </p:txBody>
      </p:sp>
      <p:pic>
        <p:nvPicPr>
          <p:cNvPr id="3" name="Picture 2" descr="http://itd0.mycdn.me/image?id=852237564445&amp;t=20&amp;plc=WEB&amp;tkn=*RvETBbLw9G5BcLZT9mpC1sPrDC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3714752"/>
            <a:ext cx="4668630" cy="2887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Фокина Л. П. Шаблон школьный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Фокина Л. П. Шаблон школьный 2</Template>
  <TotalTime>1320</TotalTime>
  <Words>2078</Words>
  <Application>Microsoft Office PowerPoint</Application>
  <PresentationFormat>Экран (4:3)</PresentationFormat>
  <Paragraphs>182</Paragraphs>
  <Slides>70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1" baseType="lpstr">
      <vt:lpstr>Фокина Л. П. Шаблон школьный 2</vt:lpstr>
      <vt:lpstr>Игровые методы обучения и сенсомоторное развитие как залог успешного формирования функциональной грамотности у детей с ОВЗ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</vt:vector>
  </TitlesOfParts>
  <Company>SamForum.ws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21кб</cp:lastModifiedBy>
  <cp:revision>179</cp:revision>
  <dcterms:created xsi:type="dcterms:W3CDTF">2014-01-23T16:51:09Z</dcterms:created>
  <dcterms:modified xsi:type="dcterms:W3CDTF">2021-02-16T15:58:47Z</dcterms:modified>
</cp:coreProperties>
</file>